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9" r:id="rId2"/>
    <p:sldId id="258" r:id="rId3"/>
    <p:sldId id="262" r:id="rId4"/>
    <p:sldId id="288" r:id="rId5"/>
    <p:sldId id="289" r:id="rId6"/>
    <p:sldId id="290" r:id="rId7"/>
    <p:sldId id="291" r:id="rId8"/>
    <p:sldId id="306" r:id="rId9"/>
    <p:sldId id="310" r:id="rId10"/>
    <p:sldId id="308" r:id="rId11"/>
    <p:sldId id="292" r:id="rId12"/>
    <p:sldId id="309" r:id="rId13"/>
    <p:sldId id="297" r:id="rId14"/>
    <p:sldId id="298" r:id="rId15"/>
    <p:sldId id="299" r:id="rId16"/>
    <p:sldId id="303" r:id="rId17"/>
    <p:sldId id="300" r:id="rId18"/>
    <p:sldId id="311" r:id="rId19"/>
    <p:sldId id="312" r:id="rId20"/>
    <p:sldId id="301" r:id="rId21"/>
    <p:sldId id="302" r:id="rId22"/>
    <p:sldId id="313" r:id="rId23"/>
    <p:sldId id="314" r:id="rId24"/>
    <p:sldId id="30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70" autoAdjust="0"/>
    <p:restoredTop sz="72353" autoAdjust="0"/>
  </p:normalViewPr>
  <p:slideViewPr>
    <p:cSldViewPr snapToGrid="0">
      <p:cViewPr varScale="1">
        <p:scale>
          <a:sx n="49" d="100"/>
          <a:sy n="49" d="100"/>
        </p:scale>
        <p:origin x="118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854BA-B193-474C-ABE7-7D8C8FBFDA42}" type="datetimeFigureOut">
              <a:rPr lang="en-US" smtClean="0"/>
              <a:t>8/22/2022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DA4FC-8034-455C-8828-F7EF1CD142C7}" type="slidenum">
              <a:rPr lang="en-US" smtClean="0"/>
              <a:t>‹#›</a:t>
            </a:fld>
            <a:endParaRPr lang="en-US"/>
          </a:p>
        </p:txBody>
      </p:sp>
    </p:spTree>
    <p:extLst>
      <p:ext uri="{BB962C8B-B14F-4D97-AF65-F5344CB8AC3E}">
        <p14:creationId xmlns:p14="http://schemas.microsoft.com/office/powerpoint/2010/main" val="219544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A49E8-968B-4182-BF69-3CD17E319F59}" type="slidenum">
              <a:rPr lang="en-US" smtClean="0"/>
              <a:t>1</a:t>
            </a:fld>
            <a:endParaRPr lang="en-US"/>
          </a:p>
        </p:txBody>
      </p:sp>
    </p:spTree>
    <p:extLst>
      <p:ext uri="{BB962C8B-B14F-4D97-AF65-F5344CB8AC3E}">
        <p14:creationId xmlns:p14="http://schemas.microsoft.com/office/powerpoint/2010/main" val="916721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notes: Conflict source: goal, affective, and value. Keep in mind that students might identify different conflict sources outside of the ones provided in the facilitator notes. You can make a case for many different “right” answers! Encourage students to think deeply and bring in the complexity of the conflict sources. Don’t encourage simplistic or artificially discrete answers where students feel they need to choose one “right” answer.</a:t>
            </a:r>
          </a:p>
          <a:p>
            <a:endParaRPr lang="en-US" dirty="0"/>
          </a:p>
          <a:p>
            <a:r>
              <a:rPr lang="en-US" dirty="0"/>
              <a:t>Work to draw this response out of participants – working to shift focus from competing goals – i.e., ”me getting what I want means you can’t get what you want,” to interest/process – i.e., “maybe we can work together so we can both get what we want.” That way, goals are no longer in tension with one another.</a:t>
            </a:r>
          </a:p>
          <a:p>
            <a:r>
              <a:rPr lang="en-US" dirty="0"/>
              <a:t>Some students may comment that the second animal pair bond over “the enemy of my enemy.” They also figure out they can work with interest. Some students might also point out that the first animal pair finally realize they both have the same goal of survival.</a:t>
            </a:r>
          </a:p>
        </p:txBody>
      </p:sp>
      <p:sp>
        <p:nvSpPr>
          <p:cNvPr id="4" name="Slide Number Placeholder 3"/>
          <p:cNvSpPr>
            <a:spLocks noGrp="1"/>
          </p:cNvSpPr>
          <p:nvPr>
            <p:ph type="sldNum" sz="quarter" idx="5"/>
          </p:nvPr>
        </p:nvSpPr>
        <p:spPr/>
        <p:txBody>
          <a:bodyPr/>
          <a:lstStyle/>
          <a:p>
            <a:fld id="{360DA4FC-8034-455C-8828-F7EF1CD142C7}" type="slidenum">
              <a:rPr lang="en-US" smtClean="0"/>
              <a:t>14</a:t>
            </a:fld>
            <a:endParaRPr lang="en-US"/>
          </a:p>
        </p:txBody>
      </p:sp>
    </p:spTree>
    <p:extLst>
      <p:ext uri="{BB962C8B-B14F-4D97-AF65-F5344CB8AC3E}">
        <p14:creationId xmlns:p14="http://schemas.microsoft.com/office/powerpoint/2010/main" val="95608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Consider reading this article prior to lecture/discussion or sharing it with students: https://www.nytimes.com/2016/11/08/world/europe/cyprus-reunification-talks.html.</a:t>
            </a:r>
          </a:p>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15</a:t>
            </a:fld>
            <a:endParaRPr lang="en-US"/>
          </a:p>
        </p:txBody>
      </p:sp>
    </p:spTree>
    <p:extLst>
      <p:ext uri="{BB962C8B-B14F-4D97-AF65-F5344CB8AC3E}">
        <p14:creationId xmlns:p14="http://schemas.microsoft.com/office/powerpoint/2010/main" val="3749465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notes: Consider reading this article prior to lecture/discussion or sharing it with students: https://www.nytimes.com/2016/11/08/world/europe/cyprus-reunification-talks.html.</a:t>
            </a:r>
          </a:p>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16</a:t>
            </a:fld>
            <a:endParaRPr lang="en-US"/>
          </a:p>
        </p:txBody>
      </p:sp>
    </p:spTree>
    <p:extLst>
      <p:ext uri="{BB962C8B-B14F-4D97-AF65-F5344CB8AC3E}">
        <p14:creationId xmlns:p14="http://schemas.microsoft.com/office/powerpoint/2010/main" val="4262680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Consider reading this article prior to lecture/discussion or sharing it with students: https://www.nytimes.com/2016/11/08/world/europe/cyprus-reunification-talks.html.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Conflict source = affective and cognitive. Keep in mind that students might identify different conflict sources outside of the ones provided in the facilitator notes. You can make a case for many different “right” answers! Encourage students to think deeply and bring in the complexity of the conflict sources. Don’t encourage simplistic or artificially discrete answers where students feel they need to choose one “right” answer.</a:t>
            </a:r>
          </a:p>
          <a:p>
            <a:endParaRPr lang="en-US" dirty="0"/>
          </a:p>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17</a:t>
            </a:fld>
            <a:endParaRPr lang="en-US"/>
          </a:p>
        </p:txBody>
      </p:sp>
    </p:spTree>
    <p:extLst>
      <p:ext uri="{BB962C8B-B14F-4D97-AF65-F5344CB8AC3E}">
        <p14:creationId xmlns:p14="http://schemas.microsoft.com/office/powerpoint/2010/main" val="1561807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Kids programs can help to address affective and cognitive sources of conflict since kids do not have the history their parents and grandparents have and sports, art, and music can help to create new affective postures toward one another. Encourage participants to consider all possible conflict sources when analyzing a conflict and how switching sources if it is a goal conflict could enable a more durable/effective resolution. Dialogue/letter-writing programs provide a space to share and listen, allowing individuals on both sides of the conflict to engage in storytelling from their perspective. This can help to address the cognitive source of conflict. </a:t>
            </a:r>
          </a:p>
        </p:txBody>
      </p:sp>
      <p:sp>
        <p:nvSpPr>
          <p:cNvPr id="4" name="Slide Number Placeholder 3"/>
          <p:cNvSpPr>
            <a:spLocks noGrp="1"/>
          </p:cNvSpPr>
          <p:nvPr>
            <p:ph type="sldNum" sz="quarter" idx="5"/>
          </p:nvPr>
        </p:nvSpPr>
        <p:spPr/>
        <p:txBody>
          <a:bodyPr/>
          <a:lstStyle/>
          <a:p>
            <a:fld id="{360DA4FC-8034-455C-8828-F7EF1CD142C7}" type="slidenum">
              <a:rPr lang="en-US" smtClean="0"/>
              <a:t>18</a:t>
            </a:fld>
            <a:endParaRPr lang="en-US"/>
          </a:p>
        </p:txBody>
      </p:sp>
    </p:spTree>
    <p:extLst>
      <p:ext uri="{BB962C8B-B14F-4D97-AF65-F5344CB8AC3E}">
        <p14:creationId xmlns:p14="http://schemas.microsoft.com/office/powerpoint/2010/main" val="2929045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notes: Consider reading this article prior to lecture/discussion or sharing it with students: https://www.nytimes.com/2016/11/08/world/europe/cyprus-reunification-talks.html. It discusses how the conflict has changed over time (e.g., British rule, rebellion/war, rejection of peace plan, etc.). </a:t>
            </a:r>
          </a:p>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19</a:t>
            </a:fld>
            <a:endParaRPr lang="en-US"/>
          </a:p>
        </p:txBody>
      </p:sp>
    </p:spTree>
    <p:extLst>
      <p:ext uri="{BB962C8B-B14F-4D97-AF65-F5344CB8AC3E}">
        <p14:creationId xmlns:p14="http://schemas.microsoft.com/office/powerpoint/2010/main" val="1655879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Emphasize the difference in goals between Russia and Ukraine – occupying territory, use of resources. One side wants sovereignty and self rule and other wants a buffer of protection from more powerful neighboring countries who have banded against them.</a:t>
            </a:r>
          </a:p>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20</a:t>
            </a:fld>
            <a:endParaRPr lang="en-US"/>
          </a:p>
        </p:txBody>
      </p:sp>
    </p:spTree>
    <p:extLst>
      <p:ext uri="{BB962C8B-B14F-4D97-AF65-F5344CB8AC3E}">
        <p14:creationId xmlns:p14="http://schemas.microsoft.com/office/powerpoint/2010/main" val="3526236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notes: Conflict source = goal and cognitive. Keep in mind that students might identify different conflict sources outside of the ones provided in the facilitator notes. You can make a case for many different “right” answers! Encourage students to think deeply and bring in the complexity of the conflict sources. Don’t encourage simplistic or artificially discrete answers where students feel they need to choose one “right” answer.</a:t>
            </a:r>
          </a:p>
          <a:p>
            <a:endParaRPr lang="en-US" dirty="0"/>
          </a:p>
          <a:p>
            <a:r>
              <a:rPr lang="en-US" dirty="0"/>
              <a:t>Examples of different goals: occupying territory, use of resources – one side wants sovereignty and self-rule and the other wants a buffer of protection from more powerful neighboring countries who have banded against them. Be sure to mention a history of contention in the area. </a:t>
            </a:r>
          </a:p>
        </p:txBody>
      </p:sp>
      <p:sp>
        <p:nvSpPr>
          <p:cNvPr id="4" name="Slide Number Placeholder 3"/>
          <p:cNvSpPr>
            <a:spLocks noGrp="1"/>
          </p:cNvSpPr>
          <p:nvPr>
            <p:ph type="sldNum" sz="quarter" idx="5"/>
          </p:nvPr>
        </p:nvSpPr>
        <p:spPr/>
        <p:txBody>
          <a:bodyPr/>
          <a:lstStyle/>
          <a:p>
            <a:fld id="{360DA4FC-8034-455C-8828-F7EF1CD142C7}" type="slidenum">
              <a:rPr lang="en-US" smtClean="0"/>
              <a:t>21</a:t>
            </a:fld>
            <a:endParaRPr lang="en-US"/>
          </a:p>
        </p:txBody>
      </p:sp>
    </p:spTree>
    <p:extLst>
      <p:ext uri="{BB962C8B-B14F-4D97-AF65-F5344CB8AC3E}">
        <p14:creationId xmlns:p14="http://schemas.microsoft.com/office/powerpoint/2010/main" val="3608480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You can mention how sanctions put pressure on leaders and groups, but doesn’t deal with the source of conflict. For example, if a country has enough resources, the sanctions might not have a powerful impact and the country may be able to ignore them.</a:t>
            </a:r>
          </a:p>
        </p:txBody>
      </p:sp>
      <p:sp>
        <p:nvSpPr>
          <p:cNvPr id="4" name="Slide Number Placeholder 3"/>
          <p:cNvSpPr>
            <a:spLocks noGrp="1"/>
          </p:cNvSpPr>
          <p:nvPr>
            <p:ph type="sldNum" sz="quarter" idx="5"/>
          </p:nvPr>
        </p:nvSpPr>
        <p:spPr/>
        <p:txBody>
          <a:bodyPr/>
          <a:lstStyle/>
          <a:p>
            <a:fld id="{360DA4FC-8034-455C-8828-F7EF1CD142C7}" type="slidenum">
              <a:rPr lang="en-US" smtClean="0"/>
              <a:t>22</a:t>
            </a:fld>
            <a:endParaRPr lang="en-US"/>
          </a:p>
        </p:txBody>
      </p:sp>
    </p:spTree>
    <p:extLst>
      <p:ext uri="{BB962C8B-B14F-4D97-AF65-F5344CB8AC3E}">
        <p14:creationId xmlns:p14="http://schemas.microsoft.com/office/powerpoint/2010/main" val="552355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23</a:t>
            </a:fld>
            <a:endParaRPr lang="en-US"/>
          </a:p>
        </p:txBody>
      </p:sp>
    </p:spTree>
    <p:extLst>
      <p:ext uri="{BB962C8B-B14F-4D97-AF65-F5344CB8AC3E}">
        <p14:creationId xmlns:p14="http://schemas.microsoft.com/office/powerpoint/2010/main" val="251323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notes: It may be helpful to mention the zero-sum philosophy here – i.e., the mentality that if someone else wins, we lose, and vice versa (scarcity mindset). </a:t>
            </a:r>
          </a:p>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6</a:t>
            </a:fld>
            <a:endParaRPr lang="en-US"/>
          </a:p>
        </p:txBody>
      </p:sp>
    </p:spTree>
    <p:extLst>
      <p:ext uri="{BB962C8B-B14F-4D97-AF65-F5344CB8AC3E}">
        <p14:creationId xmlns:p14="http://schemas.microsoft.com/office/powerpoint/2010/main" val="1990906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Remind participants that the categories introduced are not mutually exclusive – one or more could come into play during an intercultural conflict. Note that sometimes the goals between parties are not mutually exclusive either – rather, the means to the outcome and course of action may seem irreconcilable at first.</a:t>
            </a:r>
          </a:p>
        </p:txBody>
      </p:sp>
      <p:sp>
        <p:nvSpPr>
          <p:cNvPr id="4" name="Slide Number Placeholder 3"/>
          <p:cNvSpPr>
            <a:spLocks noGrp="1"/>
          </p:cNvSpPr>
          <p:nvPr>
            <p:ph type="sldNum" sz="quarter" idx="5"/>
          </p:nvPr>
        </p:nvSpPr>
        <p:spPr/>
        <p:txBody>
          <a:bodyPr/>
          <a:lstStyle/>
          <a:p>
            <a:fld id="{360DA4FC-8034-455C-8828-F7EF1CD142C7}" type="slidenum">
              <a:rPr lang="en-US" smtClean="0"/>
              <a:t>24</a:t>
            </a:fld>
            <a:endParaRPr lang="en-US"/>
          </a:p>
        </p:txBody>
      </p:sp>
    </p:spTree>
    <p:extLst>
      <p:ext uri="{BB962C8B-B14F-4D97-AF65-F5344CB8AC3E}">
        <p14:creationId xmlns:p14="http://schemas.microsoft.com/office/powerpoint/2010/main" val="1409606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Here you can mention processes such as majority rule, a final decision resting with an authority figure, etc., and how this might impact decisions made at different levels across contexts.</a:t>
            </a:r>
          </a:p>
        </p:txBody>
      </p:sp>
      <p:sp>
        <p:nvSpPr>
          <p:cNvPr id="4" name="Slide Number Placeholder 3"/>
          <p:cNvSpPr>
            <a:spLocks noGrp="1"/>
          </p:cNvSpPr>
          <p:nvPr>
            <p:ph type="sldNum" sz="quarter" idx="5"/>
          </p:nvPr>
        </p:nvSpPr>
        <p:spPr/>
        <p:txBody>
          <a:bodyPr/>
          <a:lstStyle/>
          <a:p>
            <a:fld id="{360DA4FC-8034-455C-8828-F7EF1CD142C7}" type="slidenum">
              <a:rPr lang="en-US" smtClean="0"/>
              <a:t>7</a:t>
            </a:fld>
            <a:endParaRPr lang="en-US"/>
          </a:p>
        </p:txBody>
      </p:sp>
    </p:spTree>
    <p:extLst>
      <p:ext uri="{BB962C8B-B14F-4D97-AF65-F5344CB8AC3E}">
        <p14:creationId xmlns:p14="http://schemas.microsoft.com/office/powerpoint/2010/main" val="3313137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Conflict source = affective and cognitive. Keep in mind that students might identify different conflict sources outside of the ones provided in the facilitator notes. You can make a case for many different “right” answers! Encourage students to think deeply and bring in the complexity of the conflict sources. Don’t encourage simplistic or artificially discrete answers where students feel they need to choose one “right” answer.</a:t>
            </a:r>
          </a:p>
          <a:p>
            <a:endParaRPr lang="en-US" dirty="0"/>
          </a:p>
          <a:p>
            <a:r>
              <a:rPr lang="en-US" dirty="0"/>
              <a:t>***Be aware that this activity/example might bring up painful experiences for students that they may or may not want to talk about. It is important to be sensitive to these issues. Be sure to monitor the room to ensure responses and feedback are responsive and appropriate and contribute to an overall safe psychological and physical space for students. In the case where a conversation is being derailed and an important voice is decentered, work to bring participants back to the goal of the activity – examining the source of the conflict. This can help shift emotional responses back to a cognitive/theoretical lens. </a:t>
            </a:r>
          </a:p>
        </p:txBody>
      </p:sp>
      <p:sp>
        <p:nvSpPr>
          <p:cNvPr id="4" name="Slide Number Placeholder 3"/>
          <p:cNvSpPr>
            <a:spLocks noGrp="1"/>
          </p:cNvSpPr>
          <p:nvPr>
            <p:ph type="sldNum" sz="quarter" idx="5"/>
          </p:nvPr>
        </p:nvSpPr>
        <p:spPr/>
        <p:txBody>
          <a:bodyPr/>
          <a:lstStyle/>
          <a:p>
            <a:fld id="{360DA4FC-8034-455C-8828-F7EF1CD142C7}" type="slidenum">
              <a:rPr lang="en-US" smtClean="0"/>
              <a:t>8</a:t>
            </a:fld>
            <a:endParaRPr lang="en-US"/>
          </a:p>
        </p:txBody>
      </p:sp>
    </p:spTree>
    <p:extLst>
      <p:ext uri="{BB962C8B-B14F-4D97-AF65-F5344CB8AC3E}">
        <p14:creationId xmlns:p14="http://schemas.microsoft.com/office/powerpoint/2010/main" val="3340240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notes: Conflict source = affective and goal. Keep in mind that students might identify different conflict sources outside of the ones provided in the facilitator notes. You can make a case for many different “right” answers! Encourage students to think deeply and bring in the complexity of the conflict sources. Don’t encourage simplistic or artificially discrete answers where students feel they need to choose one “right”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9</a:t>
            </a:fld>
            <a:endParaRPr lang="en-US"/>
          </a:p>
        </p:txBody>
      </p:sp>
    </p:spTree>
    <p:extLst>
      <p:ext uri="{BB962C8B-B14F-4D97-AF65-F5344CB8AC3E}">
        <p14:creationId xmlns:p14="http://schemas.microsoft.com/office/powerpoint/2010/main" val="865134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notes: Conflict source = interest and value. Keep in mind that students might identify different conflict sources outside of the ones provided in the facilitator notes. You can make a case for many different “right” answers! Encourage students to think deeply and bring in the complexity of the conflict sources. Don’t encourage simplistic or artificially discrete answers where students feel they need to choose one “right”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10</a:t>
            </a:fld>
            <a:endParaRPr lang="en-US"/>
          </a:p>
        </p:txBody>
      </p:sp>
    </p:spTree>
    <p:extLst>
      <p:ext uri="{BB962C8B-B14F-4D97-AF65-F5344CB8AC3E}">
        <p14:creationId xmlns:p14="http://schemas.microsoft.com/office/powerpoint/2010/main" val="2733891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notes: Conflict source = goal and cognitive. Keep in mind that students might identify different conflict sources outside of the ones provided in the facilitator notes. You can make a case for many different “right” answers! Encourage students to think deeply and bring in the complexity of the conflict sources. Don’t encourage simplistic or artificially discrete answers where students feel they need to choose one “right”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11</a:t>
            </a:fld>
            <a:endParaRPr lang="en-US"/>
          </a:p>
        </p:txBody>
      </p:sp>
    </p:spTree>
    <p:extLst>
      <p:ext uri="{BB962C8B-B14F-4D97-AF65-F5344CB8AC3E}">
        <p14:creationId xmlns:p14="http://schemas.microsoft.com/office/powerpoint/2010/main" val="952342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notes: Conflict source = value and goal. Keep in mind that students might identify different conflict sources outside of the ones provided in the facilitator notes. You can make a case for many different “right” answers! Encourage students to think deeply and bring in the complexity of the conflict sources. Don’t encourage simplistic or artificially discrete answers where students feel they need to choose one “right”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12</a:t>
            </a:fld>
            <a:endParaRPr lang="en-US"/>
          </a:p>
        </p:txBody>
      </p:sp>
    </p:spTree>
    <p:extLst>
      <p:ext uri="{BB962C8B-B14F-4D97-AF65-F5344CB8AC3E}">
        <p14:creationId xmlns:p14="http://schemas.microsoft.com/office/powerpoint/2010/main" val="2872583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0DA4FC-8034-455C-8828-F7EF1CD142C7}" type="slidenum">
              <a:rPr lang="en-US" smtClean="0"/>
              <a:t>13</a:t>
            </a:fld>
            <a:endParaRPr lang="en-US"/>
          </a:p>
        </p:txBody>
      </p:sp>
    </p:spTree>
    <p:extLst>
      <p:ext uri="{BB962C8B-B14F-4D97-AF65-F5344CB8AC3E}">
        <p14:creationId xmlns:p14="http://schemas.microsoft.com/office/powerpoint/2010/main" val="57156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469AC5-27E9-4EDF-9D37-2DAA7EAC003E}"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38446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69AC5-27E9-4EDF-9D37-2DAA7EAC003E}"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905361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69AC5-27E9-4EDF-9D37-2DAA7EAC003E}"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427171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69AC5-27E9-4EDF-9D37-2DAA7EAC003E}"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65911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469AC5-27E9-4EDF-9D37-2DAA7EAC003E}"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16378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469AC5-27E9-4EDF-9D37-2DAA7EAC003E}"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14231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469AC5-27E9-4EDF-9D37-2DAA7EAC003E}" type="datetimeFigureOut">
              <a:rPr lang="en-US" smtClean="0"/>
              <a:t>8/22/2022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7717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469AC5-27E9-4EDF-9D37-2DAA7EAC003E}" type="datetimeFigureOut">
              <a:rPr lang="en-US" smtClean="0"/>
              <a:t>8/22/2022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84306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69AC5-27E9-4EDF-9D37-2DAA7EAC003E}" type="datetimeFigureOut">
              <a:rPr lang="en-US" smtClean="0"/>
              <a:t>8/22/2022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463982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469AC5-27E9-4EDF-9D37-2DAA7EAC003E}"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91915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469AC5-27E9-4EDF-9D37-2DAA7EAC003E}"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21871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69AC5-27E9-4EDF-9D37-2DAA7EAC003E}" type="datetimeFigureOut">
              <a:rPr lang="en-US" smtClean="0"/>
              <a:t>8/22/2022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3CCF-EF65-4DD3-8CCA-85E59D8C7025}" type="slidenum">
              <a:rPr lang="en-US" smtClean="0"/>
              <a:t>‹#›</a:t>
            </a:fld>
            <a:endParaRPr lang="en-US"/>
          </a:p>
        </p:txBody>
      </p:sp>
    </p:spTree>
    <p:extLst>
      <p:ext uri="{BB962C8B-B14F-4D97-AF65-F5344CB8AC3E}">
        <p14:creationId xmlns:p14="http://schemas.microsoft.com/office/powerpoint/2010/main" val="3006434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_X_AfRk9F9w?feature=oembed" TargetMode="External"/><Relationship Id="rId6" Type="http://schemas.openxmlformats.org/officeDocument/2006/relationships/image" Target="../media/image19.jpeg"/><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sNFrirHgRQY?feature=oembed" TargetMode="External"/><Relationship Id="rId6" Type="http://schemas.openxmlformats.org/officeDocument/2006/relationships/image" Target="../media/image20.jpeg"/><Relationship Id="rId5" Type="http://schemas.openxmlformats.org/officeDocument/2006/relationships/image" Target="../media/image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67Uj2L5s4Qg?feature=oembed" TargetMode="External"/><Relationship Id="rId6" Type="http://schemas.openxmlformats.org/officeDocument/2006/relationships/image" Target="../media/image22.jpeg"/><Relationship Id="rId5" Type="http://schemas.openxmlformats.org/officeDocument/2006/relationships/image" Target="../media/image3.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12192001" cy="68580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Flowchart: Manual Input 1"/>
          <p:cNvSpPr/>
          <p:nvPr/>
        </p:nvSpPr>
        <p:spPr>
          <a:xfrm rot="5400000">
            <a:off x="4192695" y="-2214809"/>
            <a:ext cx="2020877" cy="1040627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51 w 10000"/>
              <a:gd name="connsiteY0" fmla="*/ 1150 h 10000"/>
              <a:gd name="connsiteX1" fmla="*/ 10000 w 10000"/>
              <a:gd name="connsiteY1" fmla="*/ 0 h 10000"/>
              <a:gd name="connsiteX2" fmla="*/ 10000 w 10000"/>
              <a:gd name="connsiteY2" fmla="*/ 10000 h 10000"/>
              <a:gd name="connsiteX3" fmla="*/ 0 w 10000"/>
              <a:gd name="connsiteY3" fmla="*/ 10000 h 10000"/>
              <a:gd name="connsiteX4" fmla="*/ 51 w 10000"/>
              <a:gd name="connsiteY4" fmla="*/ 115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51" y="1150"/>
                </a:moveTo>
                <a:lnTo>
                  <a:pt x="10000" y="0"/>
                </a:lnTo>
                <a:lnTo>
                  <a:pt x="10000" y="10000"/>
                </a:lnTo>
                <a:lnTo>
                  <a:pt x="0" y="10000"/>
                </a:lnTo>
                <a:lnTo>
                  <a:pt x="51" y="1150"/>
                </a:ln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686479" y="627472"/>
            <a:ext cx="2966110" cy="958517"/>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684892" y="2407508"/>
            <a:ext cx="8308080" cy="1153374"/>
          </a:xfrm>
          <a:prstGeom prst="rect">
            <a:avLst/>
          </a:prstGeom>
          <a:noFill/>
          <a:ln w="9525">
            <a:noFill/>
            <a:miter lim="800000"/>
            <a:headEnd/>
            <a:tailEnd/>
          </a:ln>
        </p:spPr>
        <p:txBody>
          <a:bodyPr rot="0" vert="horz" wrap="square" lIns="91440" tIns="45720" rIns="91440" bIns="45720" anchor="t" anchorCtr="0">
            <a:noAutofit/>
          </a:bodyPr>
          <a:lstStyle/>
          <a:p>
            <a:r>
              <a:rPr lang="en-US" sz="36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rPr>
              <a:t>Types of conflict &amp; identifying the source</a:t>
            </a:r>
          </a:p>
        </p:txBody>
      </p:sp>
      <p:pic>
        <p:nvPicPr>
          <p:cNvPr id="5" name="Picture 4" descr="A picture containing bottle&#10;&#10;Description automatically generated">
            <a:extLst>
              <a:ext uri="{FF2B5EF4-FFF2-40B4-BE49-F238E27FC236}">
                <a16:creationId xmlns:a16="http://schemas.microsoft.com/office/drawing/2014/main" id="{9DFA5E11-A4F9-5C47-8DCC-395B96BC50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3460" y="5176554"/>
            <a:ext cx="2032000" cy="1600200"/>
          </a:xfrm>
          <a:prstGeom prst="rect">
            <a:avLst/>
          </a:prstGeom>
        </p:spPr>
      </p:pic>
    </p:spTree>
    <p:extLst>
      <p:ext uri="{BB962C8B-B14F-4D97-AF65-F5344CB8AC3E}">
        <p14:creationId xmlns:p14="http://schemas.microsoft.com/office/powerpoint/2010/main" val="366206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Engaging with sources of conflict</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12" name="TextBox 11">
            <a:extLst>
              <a:ext uri="{FF2B5EF4-FFF2-40B4-BE49-F238E27FC236}">
                <a16:creationId xmlns:a16="http://schemas.microsoft.com/office/drawing/2014/main" id="{390DF519-87B4-69F7-2F02-4E62BF817F98}"/>
              </a:ext>
            </a:extLst>
          </p:cNvPr>
          <p:cNvSpPr txBox="1"/>
          <p:nvPr/>
        </p:nvSpPr>
        <p:spPr>
          <a:xfrm>
            <a:off x="815122" y="1182231"/>
            <a:ext cx="9788028" cy="1938992"/>
          </a:xfrm>
          <a:prstGeom prst="rect">
            <a:avLst/>
          </a:prstGeom>
          <a:noFill/>
        </p:spPr>
        <p:txBody>
          <a:bodyPr wrap="square" rtlCol="0">
            <a:spAutoFit/>
          </a:bodyPr>
          <a:lstStyle/>
          <a:p>
            <a:r>
              <a:rPr lang="en-US" sz="2000" b="1" dirty="0">
                <a:latin typeface="Acumin Pro" panose="020B0504020202020204" pitchFamily="34" charset="0"/>
                <a:ea typeface="Arial" charset="0"/>
                <a:cs typeface="Arial" charset="0"/>
              </a:rPr>
              <a:t>Example:</a:t>
            </a:r>
          </a:p>
          <a:p>
            <a:endParaRPr lang="en-US" sz="2000" b="1" dirty="0">
              <a:latin typeface="Acumin Pro" panose="020B0504020202020204" pitchFamily="34" charset="0"/>
              <a:ea typeface="Arial" charset="0"/>
              <a:cs typeface="Arial" charset="0"/>
            </a:endParaRPr>
          </a:p>
          <a:p>
            <a:r>
              <a:rPr lang="en-US" sz="2000" dirty="0">
                <a:latin typeface="Acumin Pro" panose="020B0504020202020204" pitchFamily="34" charset="0"/>
                <a:ea typeface="Arial" charset="0"/>
                <a:cs typeface="Arial" charset="0"/>
              </a:rPr>
              <a:t>A conflict arises on a sports team as a team captain is chosen. The coach has asked the team to vote. Some members express frustration – one voices that they’d like the coach to make a final decision while another wishes the team could engage in a conversation and come to a consensus.</a:t>
            </a:r>
            <a:endParaRPr lang="en-US" sz="3200" dirty="0">
              <a:latin typeface="Acumin Pro" panose="020B0504020202020204" pitchFamily="34" charset="0"/>
              <a:ea typeface="Arial" charset="0"/>
              <a:cs typeface="Arial" charset="0"/>
            </a:endParaRPr>
          </a:p>
        </p:txBody>
      </p:sp>
      <p:sp>
        <p:nvSpPr>
          <p:cNvPr id="14" name="TextBox 13">
            <a:extLst>
              <a:ext uri="{FF2B5EF4-FFF2-40B4-BE49-F238E27FC236}">
                <a16:creationId xmlns:a16="http://schemas.microsoft.com/office/drawing/2014/main" id="{F70394C5-B29A-41B7-3EE1-D8F5C341E790}"/>
              </a:ext>
            </a:extLst>
          </p:cNvPr>
          <p:cNvSpPr txBox="1"/>
          <p:nvPr/>
        </p:nvSpPr>
        <p:spPr>
          <a:xfrm>
            <a:off x="815121" y="3919073"/>
            <a:ext cx="10241280" cy="2031325"/>
          </a:xfrm>
          <a:prstGeom prst="rect">
            <a:avLst/>
          </a:prstGeom>
          <a:noFill/>
        </p:spPr>
        <p:txBody>
          <a:bodyPr wrap="square" rtlCol="0">
            <a:spAutoFit/>
          </a:bodyPr>
          <a:lstStyle/>
          <a:p>
            <a:r>
              <a:rPr lang="en-US" b="1" dirty="0">
                <a:latin typeface="Acumin Pro" panose="020B0504020202020204"/>
              </a:rPr>
              <a:t>Which conflict source does this example correspond to?</a:t>
            </a:r>
            <a:br>
              <a:rPr lang="en-US" dirty="0">
                <a:latin typeface="Acumin Pro" panose="020B0504020202020204"/>
              </a:rPr>
            </a:br>
            <a:endParaRPr lang="en-US" dirty="0">
              <a:latin typeface="Acumin Pro" panose="020B0504020202020204"/>
            </a:endParaRPr>
          </a:p>
          <a:p>
            <a:pPr marL="342900" indent="-342900">
              <a:buFont typeface="Arial" panose="020B0604020202020204" pitchFamily="34" charset="0"/>
              <a:buChar char="•"/>
            </a:pPr>
            <a:r>
              <a:rPr lang="en-US" dirty="0">
                <a:latin typeface="Acumin Pro" panose="020B0504020202020204"/>
              </a:rPr>
              <a:t>Cognitive (i.e.,</a:t>
            </a:r>
            <a:r>
              <a:rPr lang="en-US" sz="1800" dirty="0">
                <a:latin typeface="Acumin Pro" panose="020B0504020202020204" pitchFamily="34" charset="0"/>
                <a:ea typeface="Arial" charset="0"/>
                <a:cs typeface="Arial" charset="0"/>
              </a:rPr>
              <a:t> perceptions of history)</a:t>
            </a:r>
            <a:endParaRPr lang="en-US" dirty="0">
              <a:latin typeface="Acumin Pro" panose="020B0504020202020204"/>
            </a:endParaRPr>
          </a:p>
          <a:p>
            <a:pPr marL="342900" indent="-342900">
              <a:buFont typeface="Arial" panose="020B0604020202020204" pitchFamily="34" charset="0"/>
              <a:buChar char="•"/>
            </a:pPr>
            <a:r>
              <a:rPr lang="en-US" dirty="0">
                <a:latin typeface="Acumin Pro" panose="020B0504020202020204"/>
              </a:rPr>
              <a:t>Affective (i.e., </a:t>
            </a:r>
            <a:r>
              <a:rPr lang="en-US" sz="1800" dirty="0">
                <a:latin typeface="Acumin Pro" panose="020B0504020202020204" pitchFamily="34" charset="0"/>
                <a:ea typeface="Arial" charset="0"/>
                <a:cs typeface="Arial" charset="0"/>
              </a:rPr>
              <a:t>mismatch in attitudes)</a:t>
            </a:r>
            <a:endParaRPr lang="en-US" dirty="0">
              <a:latin typeface="Acumin Pro" panose="020B0504020202020204"/>
            </a:endParaRPr>
          </a:p>
          <a:p>
            <a:pPr marL="342900" indent="-342900">
              <a:buFont typeface="Arial" panose="020B0604020202020204" pitchFamily="34" charset="0"/>
              <a:buChar char="•"/>
            </a:pPr>
            <a:r>
              <a:rPr lang="en-US" dirty="0">
                <a:latin typeface="Acumin Pro" panose="020B0504020202020204"/>
              </a:rPr>
              <a:t>Value (i.e., convictions impacting behavior)</a:t>
            </a:r>
          </a:p>
          <a:p>
            <a:pPr marL="342900" indent="-342900">
              <a:buFont typeface="Arial" panose="020B0604020202020204" pitchFamily="34" charset="0"/>
              <a:buChar char="•"/>
            </a:pPr>
            <a:r>
              <a:rPr lang="en-US" dirty="0">
                <a:latin typeface="Acumin Pro" panose="020B0504020202020204"/>
              </a:rPr>
              <a:t>Goal (i.e., use of resources and outcome assessment)</a:t>
            </a:r>
          </a:p>
          <a:p>
            <a:pPr marL="342900" indent="-342900">
              <a:buFont typeface="Arial" panose="020B0604020202020204" pitchFamily="34" charset="0"/>
              <a:buChar char="•"/>
            </a:pPr>
            <a:r>
              <a:rPr lang="en-US" dirty="0">
                <a:latin typeface="Acumin Pro" panose="020B0504020202020204"/>
              </a:rPr>
              <a:t>Interest (i.e., different decision-making processes and ways of being)</a:t>
            </a:r>
            <a:endParaRPr lang="en-US" sz="1100" dirty="0">
              <a:latin typeface="Acumin Pro" panose="020B0504020202020204"/>
            </a:endParaRPr>
          </a:p>
        </p:txBody>
      </p:sp>
    </p:spTree>
    <p:extLst>
      <p:ext uri="{BB962C8B-B14F-4D97-AF65-F5344CB8AC3E}">
        <p14:creationId xmlns:p14="http://schemas.microsoft.com/office/powerpoint/2010/main" val="3357019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Engaging with sources of conflict</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12" name="TextBox 11">
            <a:extLst>
              <a:ext uri="{FF2B5EF4-FFF2-40B4-BE49-F238E27FC236}">
                <a16:creationId xmlns:a16="http://schemas.microsoft.com/office/drawing/2014/main" id="{390DF519-87B4-69F7-2F02-4E62BF817F98}"/>
              </a:ext>
            </a:extLst>
          </p:cNvPr>
          <p:cNvSpPr txBox="1"/>
          <p:nvPr/>
        </p:nvSpPr>
        <p:spPr>
          <a:xfrm>
            <a:off x="815122" y="1182231"/>
            <a:ext cx="9904760" cy="1938992"/>
          </a:xfrm>
          <a:prstGeom prst="rect">
            <a:avLst/>
          </a:prstGeom>
          <a:noFill/>
        </p:spPr>
        <p:txBody>
          <a:bodyPr wrap="square" rtlCol="0">
            <a:spAutoFit/>
          </a:bodyPr>
          <a:lstStyle/>
          <a:p>
            <a:r>
              <a:rPr lang="en-US" sz="2000" b="1" dirty="0">
                <a:latin typeface="Acumin Pro" panose="020B0504020202020204" pitchFamily="34" charset="0"/>
                <a:ea typeface="Arial" charset="0"/>
                <a:cs typeface="Arial" charset="0"/>
              </a:rPr>
              <a:t>Example:</a:t>
            </a:r>
          </a:p>
          <a:p>
            <a:br>
              <a:rPr lang="en-US" sz="2000" b="1" dirty="0">
                <a:latin typeface="Acumin Pro" panose="020B0504020202020204" pitchFamily="34" charset="0"/>
                <a:ea typeface="Arial" charset="0"/>
                <a:cs typeface="Arial" charset="0"/>
              </a:rPr>
            </a:br>
            <a:r>
              <a:rPr lang="en-US" sz="2000" dirty="0">
                <a:latin typeface="Acumin Pro" panose="020B0504020202020204" pitchFamily="34" charset="0"/>
                <a:ea typeface="Arial" charset="0"/>
                <a:cs typeface="Arial" charset="0"/>
              </a:rPr>
              <a:t>Two students meet in a class. As they say goodbye afterwards, they discuss grabbing coffee sometime. One student tells their family they made a new friend and expects to hear from the other within the week. The other thinks they were being polite and feels no pressure to reach out.</a:t>
            </a:r>
            <a:endParaRPr lang="en-US" sz="3200" dirty="0">
              <a:latin typeface="Acumin Pro" panose="020B0504020202020204" pitchFamily="34" charset="0"/>
              <a:ea typeface="Arial" charset="0"/>
              <a:cs typeface="Arial" charset="0"/>
            </a:endParaRPr>
          </a:p>
        </p:txBody>
      </p:sp>
      <p:sp>
        <p:nvSpPr>
          <p:cNvPr id="14" name="TextBox 13">
            <a:extLst>
              <a:ext uri="{FF2B5EF4-FFF2-40B4-BE49-F238E27FC236}">
                <a16:creationId xmlns:a16="http://schemas.microsoft.com/office/drawing/2014/main" id="{9E615982-5E54-A989-1560-27C3636CC6A9}"/>
              </a:ext>
            </a:extLst>
          </p:cNvPr>
          <p:cNvSpPr txBox="1"/>
          <p:nvPr/>
        </p:nvSpPr>
        <p:spPr>
          <a:xfrm>
            <a:off x="815121" y="3919073"/>
            <a:ext cx="10241280" cy="2031325"/>
          </a:xfrm>
          <a:prstGeom prst="rect">
            <a:avLst/>
          </a:prstGeom>
          <a:noFill/>
        </p:spPr>
        <p:txBody>
          <a:bodyPr wrap="square" rtlCol="0">
            <a:spAutoFit/>
          </a:bodyPr>
          <a:lstStyle/>
          <a:p>
            <a:r>
              <a:rPr lang="en-US" b="1" dirty="0">
                <a:latin typeface="Acumin Pro" panose="020B0504020202020204"/>
              </a:rPr>
              <a:t>Which conflict source does this example correspond to?</a:t>
            </a:r>
            <a:br>
              <a:rPr lang="en-US" dirty="0">
                <a:latin typeface="Acumin Pro" panose="020B0504020202020204"/>
              </a:rPr>
            </a:br>
            <a:endParaRPr lang="en-US" dirty="0">
              <a:latin typeface="Acumin Pro" panose="020B0504020202020204"/>
            </a:endParaRPr>
          </a:p>
          <a:p>
            <a:pPr marL="342900" indent="-342900">
              <a:buFont typeface="Arial" panose="020B0604020202020204" pitchFamily="34" charset="0"/>
              <a:buChar char="•"/>
            </a:pPr>
            <a:r>
              <a:rPr lang="en-US" dirty="0">
                <a:latin typeface="Acumin Pro" panose="020B0504020202020204"/>
              </a:rPr>
              <a:t>Cognitive (i.e.,</a:t>
            </a:r>
            <a:r>
              <a:rPr lang="en-US" sz="1800" dirty="0">
                <a:latin typeface="Acumin Pro" panose="020B0504020202020204" pitchFamily="34" charset="0"/>
                <a:ea typeface="Arial" charset="0"/>
                <a:cs typeface="Arial" charset="0"/>
              </a:rPr>
              <a:t> perceptions of history)</a:t>
            </a:r>
            <a:endParaRPr lang="en-US" dirty="0">
              <a:latin typeface="Acumin Pro" panose="020B0504020202020204"/>
            </a:endParaRPr>
          </a:p>
          <a:p>
            <a:pPr marL="342900" indent="-342900">
              <a:buFont typeface="Arial" panose="020B0604020202020204" pitchFamily="34" charset="0"/>
              <a:buChar char="•"/>
            </a:pPr>
            <a:r>
              <a:rPr lang="en-US" dirty="0">
                <a:latin typeface="Acumin Pro" panose="020B0504020202020204"/>
              </a:rPr>
              <a:t>Affective (i.e., </a:t>
            </a:r>
            <a:r>
              <a:rPr lang="en-US" sz="1800" dirty="0">
                <a:latin typeface="Acumin Pro" panose="020B0504020202020204" pitchFamily="34" charset="0"/>
                <a:ea typeface="Arial" charset="0"/>
                <a:cs typeface="Arial" charset="0"/>
              </a:rPr>
              <a:t>mismatch in attitudes)</a:t>
            </a:r>
            <a:endParaRPr lang="en-US" dirty="0">
              <a:latin typeface="Acumin Pro" panose="020B0504020202020204"/>
            </a:endParaRPr>
          </a:p>
          <a:p>
            <a:pPr marL="342900" indent="-342900">
              <a:buFont typeface="Arial" panose="020B0604020202020204" pitchFamily="34" charset="0"/>
              <a:buChar char="•"/>
            </a:pPr>
            <a:r>
              <a:rPr lang="en-US" dirty="0">
                <a:latin typeface="Acumin Pro" panose="020B0504020202020204"/>
              </a:rPr>
              <a:t>Value (i.e., convictions impacting behavior)</a:t>
            </a:r>
          </a:p>
          <a:p>
            <a:pPr marL="342900" indent="-342900">
              <a:buFont typeface="Arial" panose="020B0604020202020204" pitchFamily="34" charset="0"/>
              <a:buChar char="•"/>
            </a:pPr>
            <a:r>
              <a:rPr lang="en-US" dirty="0">
                <a:latin typeface="Acumin Pro" panose="020B0504020202020204"/>
              </a:rPr>
              <a:t>Goal (i.e., use of resources and outcome assessment)</a:t>
            </a:r>
          </a:p>
          <a:p>
            <a:pPr marL="342900" indent="-342900">
              <a:buFont typeface="Arial" panose="020B0604020202020204" pitchFamily="34" charset="0"/>
              <a:buChar char="•"/>
            </a:pPr>
            <a:r>
              <a:rPr lang="en-US" dirty="0">
                <a:latin typeface="Acumin Pro" panose="020B0504020202020204"/>
              </a:rPr>
              <a:t>Interest (i.e., different decision-making processes and ways of being)</a:t>
            </a:r>
            <a:endParaRPr lang="en-US" sz="1100" dirty="0">
              <a:latin typeface="Acumin Pro" panose="020B0504020202020204"/>
            </a:endParaRPr>
          </a:p>
        </p:txBody>
      </p:sp>
    </p:spTree>
    <p:extLst>
      <p:ext uri="{BB962C8B-B14F-4D97-AF65-F5344CB8AC3E}">
        <p14:creationId xmlns:p14="http://schemas.microsoft.com/office/powerpoint/2010/main" val="4081768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Engaging with sources of conflict</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12" name="TextBox 11">
            <a:extLst>
              <a:ext uri="{FF2B5EF4-FFF2-40B4-BE49-F238E27FC236}">
                <a16:creationId xmlns:a16="http://schemas.microsoft.com/office/drawing/2014/main" id="{390DF519-87B4-69F7-2F02-4E62BF817F98}"/>
              </a:ext>
            </a:extLst>
          </p:cNvPr>
          <p:cNvSpPr txBox="1"/>
          <p:nvPr/>
        </p:nvSpPr>
        <p:spPr>
          <a:xfrm>
            <a:off x="815122" y="1182231"/>
            <a:ext cx="9846394" cy="1631216"/>
          </a:xfrm>
          <a:prstGeom prst="rect">
            <a:avLst/>
          </a:prstGeom>
          <a:noFill/>
        </p:spPr>
        <p:txBody>
          <a:bodyPr wrap="square" rtlCol="0">
            <a:spAutoFit/>
          </a:bodyPr>
          <a:lstStyle/>
          <a:p>
            <a:r>
              <a:rPr lang="en-US" sz="2000" b="1" dirty="0">
                <a:latin typeface="Acumin Pro" panose="020B0504020202020204" pitchFamily="34" charset="0"/>
                <a:ea typeface="Arial" charset="0"/>
                <a:cs typeface="Arial" charset="0"/>
              </a:rPr>
              <a:t>Example:</a:t>
            </a:r>
          </a:p>
          <a:p>
            <a:endParaRPr lang="en-US" sz="2000" b="1" dirty="0">
              <a:latin typeface="Acumin Pro" panose="020B0504020202020204" pitchFamily="34" charset="0"/>
              <a:ea typeface="Arial" charset="0"/>
              <a:cs typeface="Arial" charset="0"/>
            </a:endParaRPr>
          </a:p>
          <a:p>
            <a:r>
              <a:rPr lang="en-US" sz="2000" dirty="0">
                <a:latin typeface="Acumin Pro" panose="020B0504020202020204" pitchFamily="34" charset="0"/>
                <a:ea typeface="Arial" charset="0"/>
                <a:cs typeface="Arial" charset="0"/>
              </a:rPr>
              <a:t>You are working on a collaborative project, and you need to do well. Your partner does not seem to be very invested in the project and communicates that they would like to do the least amount of work possible. </a:t>
            </a:r>
            <a:endParaRPr lang="en-US" sz="3200" dirty="0">
              <a:latin typeface="Acumin Pro" panose="020B0504020202020204" pitchFamily="34" charset="0"/>
              <a:ea typeface="Arial" charset="0"/>
              <a:cs typeface="Arial" charset="0"/>
            </a:endParaRPr>
          </a:p>
        </p:txBody>
      </p:sp>
      <p:sp>
        <p:nvSpPr>
          <p:cNvPr id="14" name="TextBox 13">
            <a:extLst>
              <a:ext uri="{FF2B5EF4-FFF2-40B4-BE49-F238E27FC236}">
                <a16:creationId xmlns:a16="http://schemas.microsoft.com/office/drawing/2014/main" id="{E9A6E2E7-D43A-0A7E-99C5-2953307F2934}"/>
              </a:ext>
            </a:extLst>
          </p:cNvPr>
          <p:cNvSpPr txBox="1"/>
          <p:nvPr/>
        </p:nvSpPr>
        <p:spPr>
          <a:xfrm>
            <a:off x="815121" y="3919073"/>
            <a:ext cx="10241280" cy="2031325"/>
          </a:xfrm>
          <a:prstGeom prst="rect">
            <a:avLst/>
          </a:prstGeom>
          <a:noFill/>
        </p:spPr>
        <p:txBody>
          <a:bodyPr wrap="square" rtlCol="0">
            <a:spAutoFit/>
          </a:bodyPr>
          <a:lstStyle/>
          <a:p>
            <a:r>
              <a:rPr lang="en-US" b="1" dirty="0">
                <a:latin typeface="Acumin Pro" panose="020B0504020202020204"/>
              </a:rPr>
              <a:t>Which conflict source does this example correspond to?</a:t>
            </a:r>
            <a:br>
              <a:rPr lang="en-US" dirty="0">
                <a:latin typeface="Acumin Pro" panose="020B0504020202020204"/>
              </a:rPr>
            </a:br>
            <a:endParaRPr lang="en-US" dirty="0">
              <a:latin typeface="Acumin Pro" panose="020B0504020202020204"/>
            </a:endParaRPr>
          </a:p>
          <a:p>
            <a:pPr marL="342900" indent="-342900">
              <a:buFont typeface="Arial" panose="020B0604020202020204" pitchFamily="34" charset="0"/>
              <a:buChar char="•"/>
            </a:pPr>
            <a:r>
              <a:rPr lang="en-US" dirty="0">
                <a:latin typeface="Acumin Pro" panose="020B0504020202020204"/>
              </a:rPr>
              <a:t>Cognitive (i.e.,</a:t>
            </a:r>
            <a:r>
              <a:rPr lang="en-US" sz="1800" dirty="0">
                <a:latin typeface="Acumin Pro" panose="020B0504020202020204" pitchFamily="34" charset="0"/>
                <a:ea typeface="Arial" charset="0"/>
                <a:cs typeface="Arial" charset="0"/>
              </a:rPr>
              <a:t> perceptions of history)</a:t>
            </a:r>
            <a:endParaRPr lang="en-US" dirty="0">
              <a:latin typeface="Acumin Pro" panose="020B0504020202020204"/>
            </a:endParaRPr>
          </a:p>
          <a:p>
            <a:pPr marL="342900" indent="-342900">
              <a:buFont typeface="Arial" panose="020B0604020202020204" pitchFamily="34" charset="0"/>
              <a:buChar char="•"/>
            </a:pPr>
            <a:r>
              <a:rPr lang="en-US" dirty="0">
                <a:latin typeface="Acumin Pro" panose="020B0504020202020204"/>
              </a:rPr>
              <a:t>Affective (i.e., </a:t>
            </a:r>
            <a:r>
              <a:rPr lang="en-US" sz="1800" dirty="0">
                <a:latin typeface="Acumin Pro" panose="020B0504020202020204" pitchFamily="34" charset="0"/>
                <a:ea typeface="Arial" charset="0"/>
                <a:cs typeface="Arial" charset="0"/>
              </a:rPr>
              <a:t>mismatch in attitudes)</a:t>
            </a:r>
            <a:endParaRPr lang="en-US" dirty="0">
              <a:latin typeface="Acumin Pro" panose="020B0504020202020204"/>
            </a:endParaRPr>
          </a:p>
          <a:p>
            <a:pPr marL="342900" indent="-342900">
              <a:buFont typeface="Arial" panose="020B0604020202020204" pitchFamily="34" charset="0"/>
              <a:buChar char="•"/>
            </a:pPr>
            <a:r>
              <a:rPr lang="en-US" dirty="0">
                <a:latin typeface="Acumin Pro" panose="020B0504020202020204"/>
              </a:rPr>
              <a:t>Value (i.e., convictions impacting behavior)</a:t>
            </a:r>
          </a:p>
          <a:p>
            <a:pPr marL="342900" indent="-342900">
              <a:buFont typeface="Arial" panose="020B0604020202020204" pitchFamily="34" charset="0"/>
              <a:buChar char="•"/>
            </a:pPr>
            <a:r>
              <a:rPr lang="en-US" dirty="0">
                <a:latin typeface="Acumin Pro" panose="020B0504020202020204"/>
              </a:rPr>
              <a:t>Goal (i.e., use of resources and outcome assessment)</a:t>
            </a:r>
          </a:p>
          <a:p>
            <a:pPr marL="342900" indent="-342900">
              <a:buFont typeface="Arial" panose="020B0604020202020204" pitchFamily="34" charset="0"/>
              <a:buChar char="•"/>
            </a:pPr>
            <a:r>
              <a:rPr lang="en-US" dirty="0">
                <a:latin typeface="Acumin Pro" panose="020B0504020202020204"/>
              </a:rPr>
              <a:t>Interest (i.e., different decision-making processes and ways of being)</a:t>
            </a:r>
            <a:endParaRPr lang="en-US" sz="1100" dirty="0">
              <a:latin typeface="Acumin Pro" panose="020B0504020202020204"/>
            </a:endParaRPr>
          </a:p>
        </p:txBody>
      </p:sp>
    </p:spTree>
    <p:extLst>
      <p:ext uri="{BB962C8B-B14F-4D97-AF65-F5344CB8AC3E}">
        <p14:creationId xmlns:p14="http://schemas.microsoft.com/office/powerpoint/2010/main" val="243552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Engaging with sources of conflict</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2" name="Online Media 1" title="&quot;Bridge&quot; by Ting Chian Tey | Disney Favorite">
            <a:hlinkClick r:id="" action="ppaction://media"/>
            <a:extLst>
              <a:ext uri="{FF2B5EF4-FFF2-40B4-BE49-F238E27FC236}">
                <a16:creationId xmlns:a16="http://schemas.microsoft.com/office/drawing/2014/main" id="{442AC47E-CEDB-FEE8-12EC-0853CEAE7FC8}"/>
              </a:ext>
            </a:extLst>
          </p:cNvPr>
          <p:cNvPicPr>
            <a:picLocks noRot="1" noChangeAspect="1"/>
          </p:cNvPicPr>
          <p:nvPr>
            <a:videoFile r:link="rId1"/>
          </p:nvPr>
        </p:nvPicPr>
        <p:blipFill>
          <a:blip r:embed="rId6"/>
          <a:stretch>
            <a:fillRect/>
          </a:stretch>
        </p:blipFill>
        <p:spPr>
          <a:xfrm>
            <a:off x="2639190" y="1988811"/>
            <a:ext cx="7169828" cy="4050953"/>
          </a:xfrm>
          <a:prstGeom prst="rect">
            <a:avLst/>
          </a:prstGeom>
        </p:spPr>
      </p:pic>
      <p:sp>
        <p:nvSpPr>
          <p:cNvPr id="13" name="TextBox 12">
            <a:extLst>
              <a:ext uri="{FF2B5EF4-FFF2-40B4-BE49-F238E27FC236}">
                <a16:creationId xmlns:a16="http://schemas.microsoft.com/office/drawing/2014/main" id="{27315585-D69D-4091-E484-ACC2374975DA}"/>
              </a:ext>
            </a:extLst>
          </p:cNvPr>
          <p:cNvSpPr txBox="1"/>
          <p:nvPr/>
        </p:nvSpPr>
        <p:spPr>
          <a:xfrm>
            <a:off x="596320" y="1006560"/>
            <a:ext cx="10026284" cy="707886"/>
          </a:xfrm>
          <a:prstGeom prst="rect">
            <a:avLst/>
          </a:prstGeom>
          <a:noFill/>
        </p:spPr>
        <p:txBody>
          <a:bodyPr wrap="square" rtlCol="0">
            <a:spAutoFit/>
          </a:bodyPr>
          <a:lstStyle/>
          <a:p>
            <a:r>
              <a:rPr lang="en-US" sz="2000" dirty="0">
                <a:latin typeface="Acumin Pro" panose="020B0504020202020204"/>
              </a:rPr>
              <a:t>As you watch, consider which source(s) of conflict the video corresponds to and how you might engage with conflict resolution in this situation. </a:t>
            </a:r>
          </a:p>
        </p:txBody>
      </p:sp>
      <p:sp>
        <p:nvSpPr>
          <p:cNvPr id="5" name="TextBox 4">
            <a:extLst>
              <a:ext uri="{FF2B5EF4-FFF2-40B4-BE49-F238E27FC236}">
                <a16:creationId xmlns:a16="http://schemas.microsoft.com/office/drawing/2014/main" id="{2AD3DF49-682F-3186-21C5-7C3B139A2750}"/>
              </a:ext>
            </a:extLst>
          </p:cNvPr>
          <p:cNvSpPr txBox="1"/>
          <p:nvPr/>
        </p:nvSpPr>
        <p:spPr>
          <a:xfrm>
            <a:off x="0" y="6335478"/>
            <a:ext cx="6868508" cy="461665"/>
          </a:xfrm>
          <a:prstGeom prst="rect">
            <a:avLst/>
          </a:prstGeom>
          <a:noFill/>
        </p:spPr>
        <p:txBody>
          <a:bodyPr wrap="square" rtlCol="0">
            <a:spAutoFit/>
          </a:bodyPr>
          <a:lstStyle/>
          <a:p>
            <a:r>
              <a:rPr lang="en-US" sz="1200" dirty="0" err="1">
                <a:latin typeface="Acumin Pro" panose="020B0504020202020204" pitchFamily="34" charset="0"/>
              </a:rPr>
              <a:t>Tei</a:t>
            </a:r>
            <a:r>
              <a:rPr lang="en-US" sz="1200" dirty="0">
                <a:latin typeface="Acumin Pro" panose="020B0504020202020204" pitchFamily="34" charset="0"/>
              </a:rPr>
              <a:t>, T.C. [Mickey Mouse].  (2013, August 26). "Bridge" by Ting </a:t>
            </a:r>
            <a:r>
              <a:rPr lang="en-US" sz="1200" dirty="0" err="1">
                <a:latin typeface="Acumin Pro" panose="020B0504020202020204" pitchFamily="34" charset="0"/>
              </a:rPr>
              <a:t>Chian</a:t>
            </a:r>
            <a:r>
              <a:rPr lang="en-US" sz="1200" dirty="0">
                <a:latin typeface="Acumin Pro" panose="020B0504020202020204" pitchFamily="34" charset="0"/>
              </a:rPr>
              <a:t> </a:t>
            </a:r>
            <a:r>
              <a:rPr lang="en-US" sz="1200" dirty="0" err="1">
                <a:latin typeface="Acumin Pro" panose="020B0504020202020204" pitchFamily="34" charset="0"/>
              </a:rPr>
              <a:t>Tey</a:t>
            </a:r>
            <a:r>
              <a:rPr lang="en-US" sz="1200" dirty="0">
                <a:latin typeface="Acumin Pro" panose="020B0504020202020204" pitchFamily="34" charset="0"/>
              </a:rPr>
              <a:t> | Disney favorite [Video]. YouTube. https://www.youtube.com/watch?v=_X_AfRk9F9w</a:t>
            </a:r>
          </a:p>
        </p:txBody>
      </p:sp>
    </p:spTree>
    <p:extLst>
      <p:ext uri="{BB962C8B-B14F-4D97-AF65-F5344CB8AC3E}">
        <p14:creationId xmlns:p14="http://schemas.microsoft.com/office/powerpoint/2010/main" val="270259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Video discussion</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11" name="TextBox 10">
            <a:extLst>
              <a:ext uri="{FF2B5EF4-FFF2-40B4-BE49-F238E27FC236}">
                <a16:creationId xmlns:a16="http://schemas.microsoft.com/office/drawing/2014/main" id="{9A5DE343-D018-EC28-1643-8CDC8FBB8018}"/>
              </a:ext>
            </a:extLst>
          </p:cNvPr>
          <p:cNvSpPr txBox="1"/>
          <p:nvPr/>
        </p:nvSpPr>
        <p:spPr>
          <a:xfrm>
            <a:off x="289044" y="1170288"/>
            <a:ext cx="9740146"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cumin Pro" panose="020B0504020202020204"/>
              </a:rPr>
              <a:t>Which source(s) of conflict does this example correspond to? Provide examples from the video.</a:t>
            </a:r>
            <a:br>
              <a:rPr lang="en-US" sz="2000" dirty="0">
                <a:latin typeface="Acumin Pro" panose="020B0504020202020204"/>
              </a:rPr>
            </a:br>
            <a:endParaRPr lang="en-US" sz="2000" dirty="0">
              <a:latin typeface="Acumin Pro" panose="020B0504020202020204"/>
            </a:endParaRPr>
          </a:p>
          <a:p>
            <a:pPr marL="800100" lvl="1" indent="-342900">
              <a:buFont typeface="Courier New" panose="02070309020205020404" pitchFamily="49" charset="0"/>
              <a:buChar char="o"/>
            </a:pPr>
            <a:r>
              <a:rPr lang="en-US" sz="2000" dirty="0">
                <a:latin typeface="Acumin Pro" panose="020B0504020202020204"/>
              </a:rPr>
              <a:t>Cognitive (i.e.,</a:t>
            </a:r>
            <a:r>
              <a:rPr lang="en-US" sz="2000" dirty="0">
                <a:latin typeface="Acumin Pro" panose="020B0504020202020204" pitchFamily="34" charset="0"/>
                <a:ea typeface="Arial" charset="0"/>
                <a:cs typeface="Arial" charset="0"/>
              </a:rPr>
              <a:t> perceptions of history)</a:t>
            </a:r>
            <a:endParaRPr lang="en-US" sz="2000" dirty="0">
              <a:latin typeface="Acumin Pro" panose="020B0504020202020204"/>
            </a:endParaRPr>
          </a:p>
          <a:p>
            <a:pPr marL="800100" lvl="1" indent="-342900">
              <a:buFont typeface="Courier New" panose="02070309020205020404" pitchFamily="49" charset="0"/>
              <a:buChar char="o"/>
            </a:pPr>
            <a:r>
              <a:rPr lang="en-US" sz="2000" dirty="0">
                <a:latin typeface="Acumin Pro" panose="020B0504020202020204"/>
              </a:rPr>
              <a:t>Affective (i.e., </a:t>
            </a:r>
            <a:r>
              <a:rPr lang="en-US" sz="2000" dirty="0">
                <a:latin typeface="Acumin Pro" panose="020B0504020202020204" pitchFamily="34" charset="0"/>
                <a:ea typeface="Arial" charset="0"/>
                <a:cs typeface="Arial" charset="0"/>
              </a:rPr>
              <a:t>mismatch in attitudes)</a:t>
            </a:r>
            <a:endParaRPr lang="en-US" sz="2000" dirty="0">
              <a:latin typeface="Acumin Pro" panose="020B0504020202020204"/>
            </a:endParaRPr>
          </a:p>
          <a:p>
            <a:pPr marL="800100" lvl="1" indent="-342900">
              <a:buFont typeface="Courier New" panose="02070309020205020404" pitchFamily="49" charset="0"/>
              <a:buChar char="o"/>
            </a:pPr>
            <a:r>
              <a:rPr lang="en-US" sz="2000" dirty="0">
                <a:latin typeface="Acumin Pro" panose="020B0504020202020204"/>
              </a:rPr>
              <a:t>Value (i.e., convictions impacting behavior)</a:t>
            </a:r>
          </a:p>
          <a:p>
            <a:pPr marL="800100" lvl="1" indent="-342900">
              <a:buFont typeface="Courier New" panose="02070309020205020404" pitchFamily="49" charset="0"/>
              <a:buChar char="o"/>
            </a:pPr>
            <a:r>
              <a:rPr lang="en-US" sz="2000" dirty="0">
                <a:latin typeface="Acumin Pro" panose="020B0504020202020204"/>
              </a:rPr>
              <a:t>Goal (i.e., use of resource and outcome assessment)</a:t>
            </a:r>
          </a:p>
          <a:p>
            <a:pPr marL="800100" lvl="1" indent="-342900">
              <a:buFont typeface="Courier New" panose="02070309020205020404" pitchFamily="49" charset="0"/>
              <a:buChar char="o"/>
            </a:pPr>
            <a:r>
              <a:rPr lang="en-US" sz="2000" dirty="0">
                <a:latin typeface="Acumin Pro" panose="020B0504020202020204"/>
              </a:rPr>
              <a:t>Interest (i.e., different decision-making processes and ways of being)</a:t>
            </a:r>
            <a:br>
              <a:rPr lang="en-US" sz="2000" dirty="0">
                <a:latin typeface="Acumin Pro" panose="020B0504020202020204"/>
              </a:rPr>
            </a:br>
            <a:endParaRPr lang="en-US" sz="2000" dirty="0">
              <a:latin typeface="Acumin Pro" panose="020B0504020202020204"/>
            </a:endParaRPr>
          </a:p>
          <a:p>
            <a:pPr marL="342900" indent="-342900">
              <a:buFont typeface="Arial" panose="020B0604020202020204" pitchFamily="34" charset="0"/>
              <a:buChar char="•"/>
            </a:pPr>
            <a:r>
              <a:rPr lang="en-US" sz="2000" dirty="0">
                <a:latin typeface="Acumin Pro" panose="020B0504020202020204"/>
              </a:rPr>
              <a:t>How might you engage with conflict resolution in this situation? What might help the characters to resolve their issue? </a:t>
            </a:r>
          </a:p>
          <a:p>
            <a:pPr marL="342900" indent="-342900">
              <a:buFont typeface="Arial" panose="020B0604020202020204" pitchFamily="34" charset="0"/>
              <a:buChar char="•"/>
            </a:pPr>
            <a:endParaRPr lang="en-US" sz="2000" dirty="0">
              <a:latin typeface="Acumin Pro" panose="020B0504020202020204"/>
            </a:endParaRPr>
          </a:p>
          <a:p>
            <a:pPr marL="342900" indent="-342900">
              <a:buFont typeface="Arial" panose="020B0604020202020204" pitchFamily="34" charset="0"/>
              <a:buChar char="•"/>
            </a:pPr>
            <a:r>
              <a:rPr lang="en-US" sz="2000" dirty="0">
                <a:latin typeface="Acumin Pro" panose="020B0504020202020204"/>
              </a:rPr>
              <a:t>How might engaging with the source(s) of conflict aid the conflict resolution process?</a:t>
            </a:r>
          </a:p>
        </p:txBody>
      </p:sp>
    </p:spTree>
    <p:extLst>
      <p:ext uri="{BB962C8B-B14F-4D97-AF65-F5344CB8AC3E}">
        <p14:creationId xmlns:p14="http://schemas.microsoft.com/office/powerpoint/2010/main" val="857412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latin typeface="Acumin Pro" panose="020B0504020202020204" pitchFamily="34" charset="77"/>
                  <a:ea typeface="Calibri" panose="020F0502020204030204" pitchFamily="34" charset="0"/>
                  <a:cs typeface="Times New Roman" panose="02020603050405020304" pitchFamily="18" charset="0"/>
                </a:rPr>
                <a:t>Engaging with Sources of conflict</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13" name="TextBox 12">
            <a:extLst>
              <a:ext uri="{FF2B5EF4-FFF2-40B4-BE49-F238E27FC236}">
                <a16:creationId xmlns:a16="http://schemas.microsoft.com/office/drawing/2014/main" id="{27315585-D69D-4091-E484-ACC2374975DA}"/>
              </a:ext>
            </a:extLst>
          </p:cNvPr>
          <p:cNvSpPr txBox="1"/>
          <p:nvPr/>
        </p:nvSpPr>
        <p:spPr>
          <a:xfrm>
            <a:off x="247187" y="1146528"/>
            <a:ext cx="11490383" cy="461665"/>
          </a:xfrm>
          <a:prstGeom prst="rect">
            <a:avLst/>
          </a:prstGeom>
          <a:noFill/>
        </p:spPr>
        <p:txBody>
          <a:bodyPr wrap="square" rtlCol="0">
            <a:spAutoFit/>
          </a:bodyPr>
          <a:lstStyle/>
          <a:p>
            <a:r>
              <a:rPr lang="en-US" sz="2400" b="1" dirty="0">
                <a:latin typeface="Acumin Pro" panose="020B0504020202020204"/>
              </a:rPr>
              <a:t>Case Study</a:t>
            </a:r>
            <a:r>
              <a:rPr lang="en-US" sz="2400" dirty="0">
                <a:latin typeface="Acumin Pro" panose="020B0504020202020204"/>
              </a:rPr>
              <a:t>: The division of Cyprus</a:t>
            </a:r>
          </a:p>
        </p:txBody>
      </p:sp>
      <p:pic>
        <p:nvPicPr>
          <p:cNvPr id="5" name="Online Media 4" title="Why Greece And Turkey Are Fighting Over Cyprus">
            <a:hlinkClick r:id="" action="ppaction://media"/>
            <a:extLst>
              <a:ext uri="{FF2B5EF4-FFF2-40B4-BE49-F238E27FC236}">
                <a16:creationId xmlns:a16="http://schemas.microsoft.com/office/drawing/2014/main" id="{940A0F44-09B5-41B8-4173-3EF514718F9E}"/>
              </a:ext>
            </a:extLst>
          </p:cNvPr>
          <p:cNvPicPr>
            <a:picLocks noRot="1" noChangeAspect="1"/>
          </p:cNvPicPr>
          <p:nvPr>
            <a:videoFile r:link="rId1"/>
          </p:nvPr>
        </p:nvPicPr>
        <p:blipFill>
          <a:blip r:embed="rId6"/>
          <a:stretch>
            <a:fillRect/>
          </a:stretch>
        </p:blipFill>
        <p:spPr>
          <a:xfrm>
            <a:off x="2778442" y="2000039"/>
            <a:ext cx="6635116" cy="3748840"/>
          </a:xfrm>
          <a:prstGeom prst="rect">
            <a:avLst/>
          </a:prstGeom>
        </p:spPr>
      </p:pic>
      <p:sp>
        <p:nvSpPr>
          <p:cNvPr id="6" name="TextBox 5">
            <a:extLst>
              <a:ext uri="{FF2B5EF4-FFF2-40B4-BE49-F238E27FC236}">
                <a16:creationId xmlns:a16="http://schemas.microsoft.com/office/drawing/2014/main" id="{9C00113C-4F79-CDF9-7F68-4A195E992CD1}"/>
              </a:ext>
            </a:extLst>
          </p:cNvPr>
          <p:cNvSpPr txBox="1"/>
          <p:nvPr/>
        </p:nvSpPr>
        <p:spPr>
          <a:xfrm>
            <a:off x="247187" y="6217920"/>
            <a:ext cx="8198544" cy="461665"/>
          </a:xfrm>
          <a:prstGeom prst="rect">
            <a:avLst/>
          </a:prstGeom>
          <a:noFill/>
        </p:spPr>
        <p:txBody>
          <a:bodyPr wrap="square" rtlCol="0">
            <a:spAutoFit/>
          </a:bodyPr>
          <a:lstStyle/>
          <a:p>
            <a:r>
              <a:rPr lang="en-US" sz="1200" dirty="0">
                <a:latin typeface="Acumin Pro" panose="020B0504020202020204" pitchFamily="34" charset="0"/>
              </a:rPr>
              <a:t>NowThis World. (2015, May 6). Why Greece and Turkey are fighting over Cyprus [Video]. YouTube. https://www.youtube.com/watch?v=sNFrirHgRQY</a:t>
            </a:r>
          </a:p>
        </p:txBody>
      </p:sp>
    </p:spTree>
    <p:extLst>
      <p:ext uri="{BB962C8B-B14F-4D97-AF65-F5344CB8AC3E}">
        <p14:creationId xmlns:p14="http://schemas.microsoft.com/office/powerpoint/2010/main" val="394024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Engaging with Sources of conflict</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13" name="TextBox 12">
            <a:extLst>
              <a:ext uri="{FF2B5EF4-FFF2-40B4-BE49-F238E27FC236}">
                <a16:creationId xmlns:a16="http://schemas.microsoft.com/office/drawing/2014/main" id="{27315585-D69D-4091-E484-ACC2374975DA}"/>
              </a:ext>
            </a:extLst>
          </p:cNvPr>
          <p:cNvSpPr txBox="1"/>
          <p:nvPr/>
        </p:nvSpPr>
        <p:spPr>
          <a:xfrm>
            <a:off x="247187" y="1146528"/>
            <a:ext cx="11490383" cy="461665"/>
          </a:xfrm>
          <a:prstGeom prst="rect">
            <a:avLst/>
          </a:prstGeom>
          <a:noFill/>
        </p:spPr>
        <p:txBody>
          <a:bodyPr wrap="square" rtlCol="0">
            <a:spAutoFit/>
          </a:bodyPr>
          <a:lstStyle/>
          <a:p>
            <a:r>
              <a:rPr lang="en-US" sz="2400" b="1" dirty="0">
                <a:latin typeface="Acumin Pro" panose="020B0504020202020204"/>
              </a:rPr>
              <a:t>Case Study</a:t>
            </a:r>
            <a:r>
              <a:rPr lang="en-US" sz="2400" dirty="0">
                <a:latin typeface="Acumin Pro" panose="020B0504020202020204"/>
              </a:rPr>
              <a:t>: The division of Cyprus</a:t>
            </a:r>
          </a:p>
        </p:txBody>
      </p:sp>
      <p:pic>
        <p:nvPicPr>
          <p:cNvPr id="1026" name="Picture 2">
            <a:extLst>
              <a:ext uri="{FF2B5EF4-FFF2-40B4-BE49-F238E27FC236}">
                <a16:creationId xmlns:a16="http://schemas.microsoft.com/office/drawing/2014/main" id="{7B2CFBAA-AAB7-B26C-5ECD-C2566B08D3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5626" y="1806520"/>
            <a:ext cx="6420747" cy="39049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81D87EA-EDF3-E6D9-FE72-FA45D98AFEB1}"/>
              </a:ext>
            </a:extLst>
          </p:cNvPr>
          <p:cNvSpPr txBox="1"/>
          <p:nvPr/>
        </p:nvSpPr>
        <p:spPr>
          <a:xfrm>
            <a:off x="51377" y="6270486"/>
            <a:ext cx="7431578" cy="646331"/>
          </a:xfrm>
          <a:prstGeom prst="rect">
            <a:avLst/>
          </a:prstGeom>
          <a:noFill/>
        </p:spPr>
        <p:txBody>
          <a:bodyPr wrap="square" rtlCol="0">
            <a:spAutoFit/>
          </a:bodyPr>
          <a:lstStyle/>
          <a:p>
            <a:r>
              <a:rPr lang="en-US" sz="1200" dirty="0">
                <a:effectLst/>
                <a:latin typeface="Acumin Pro" panose="020B0504020202020204" pitchFamily="34" charset="0"/>
              </a:rPr>
              <a:t>Wikimedia Foundation. (2022, July 11). </a:t>
            </a:r>
            <a:r>
              <a:rPr lang="en-US" sz="1200" i="1" dirty="0">
                <a:effectLst/>
                <a:latin typeface="Acumin Pro" panose="020B0504020202020204" pitchFamily="34" charset="0"/>
              </a:rPr>
              <a:t>United Nations buffer zone in Cyprus</a:t>
            </a:r>
            <a:r>
              <a:rPr lang="en-US" sz="1200" dirty="0">
                <a:effectLst/>
                <a:latin typeface="Acumin Pro" panose="020B0504020202020204" pitchFamily="34" charset="0"/>
              </a:rPr>
              <a:t>. Wikipedia. Retrieved July 20, 2022, from https://en.wikipedia.org/wiki/United_Nations_Buffer_Zone_in_Cyprus </a:t>
            </a:r>
          </a:p>
          <a:p>
            <a:endParaRPr lang="en-US" sz="1200" dirty="0">
              <a:latin typeface="Acumin Pro" panose="020B0504020202020204" pitchFamily="34" charset="0"/>
            </a:endParaRPr>
          </a:p>
        </p:txBody>
      </p:sp>
    </p:spTree>
    <p:extLst>
      <p:ext uri="{BB962C8B-B14F-4D97-AF65-F5344CB8AC3E}">
        <p14:creationId xmlns:p14="http://schemas.microsoft.com/office/powerpoint/2010/main" val="1125910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Engaging with Sources of conflict</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13" name="TextBox 12">
            <a:extLst>
              <a:ext uri="{FF2B5EF4-FFF2-40B4-BE49-F238E27FC236}">
                <a16:creationId xmlns:a16="http://schemas.microsoft.com/office/drawing/2014/main" id="{27315585-D69D-4091-E484-ACC2374975DA}"/>
              </a:ext>
            </a:extLst>
          </p:cNvPr>
          <p:cNvSpPr txBox="1"/>
          <p:nvPr/>
        </p:nvSpPr>
        <p:spPr>
          <a:xfrm>
            <a:off x="247187" y="1146528"/>
            <a:ext cx="11490383" cy="461665"/>
          </a:xfrm>
          <a:prstGeom prst="rect">
            <a:avLst/>
          </a:prstGeom>
          <a:noFill/>
        </p:spPr>
        <p:txBody>
          <a:bodyPr wrap="square" rtlCol="0">
            <a:spAutoFit/>
          </a:bodyPr>
          <a:lstStyle/>
          <a:p>
            <a:r>
              <a:rPr lang="en-US" sz="2400" b="1" dirty="0">
                <a:latin typeface="Acumin Pro" panose="020B0504020202020204"/>
              </a:rPr>
              <a:t>Case Study</a:t>
            </a:r>
            <a:r>
              <a:rPr lang="en-US" sz="2400" dirty="0">
                <a:latin typeface="Acumin Pro" panose="020B0504020202020204"/>
              </a:rPr>
              <a:t>: The division of Cyprus</a:t>
            </a:r>
          </a:p>
        </p:txBody>
      </p:sp>
      <p:sp>
        <p:nvSpPr>
          <p:cNvPr id="12" name="TextBox 11">
            <a:extLst>
              <a:ext uri="{FF2B5EF4-FFF2-40B4-BE49-F238E27FC236}">
                <a16:creationId xmlns:a16="http://schemas.microsoft.com/office/drawing/2014/main" id="{FDC42D32-B3DF-591E-4DCD-D3D749F142CE}"/>
              </a:ext>
            </a:extLst>
          </p:cNvPr>
          <p:cNvSpPr txBox="1"/>
          <p:nvPr/>
        </p:nvSpPr>
        <p:spPr>
          <a:xfrm>
            <a:off x="247187" y="1942961"/>
            <a:ext cx="10025222" cy="4247317"/>
          </a:xfrm>
          <a:prstGeom prst="rect">
            <a:avLst/>
          </a:prstGeom>
          <a:noFill/>
        </p:spPr>
        <p:txBody>
          <a:bodyPr wrap="square">
            <a:spAutoFit/>
          </a:bodyPr>
          <a:lstStyle/>
          <a:p>
            <a:pPr marL="285750" indent="-285750">
              <a:buFont typeface="Arial" panose="020B0604020202020204" pitchFamily="34" charset="0"/>
              <a:buChar char="•"/>
            </a:pPr>
            <a:r>
              <a:rPr lang="en-US" dirty="0">
                <a:latin typeface="Acumin Pro" panose="020B0504020202020204"/>
              </a:rPr>
              <a:t>Which source(s) of conflict are represented in the tensions within Cyprus between Greek and Turkish Cypriots?</a:t>
            </a:r>
            <a:br>
              <a:rPr lang="en-US" dirty="0">
                <a:latin typeface="Acumin Pro" panose="020B0504020202020204"/>
              </a:rPr>
            </a:br>
            <a:endParaRPr lang="en-US" dirty="0">
              <a:latin typeface="Acumin Pro" panose="020B0504020202020204"/>
            </a:endParaRPr>
          </a:p>
          <a:p>
            <a:pPr marL="800100" lvl="1" indent="-342900">
              <a:buFont typeface="Courier New" panose="02070309020205020404" pitchFamily="49" charset="0"/>
              <a:buChar char="o"/>
            </a:pPr>
            <a:r>
              <a:rPr lang="en-US" dirty="0">
                <a:latin typeface="Acumin Pro" panose="020B0504020202020204"/>
              </a:rPr>
              <a:t>Cognitive (i.e.,</a:t>
            </a:r>
            <a:r>
              <a:rPr lang="en-US" dirty="0">
                <a:latin typeface="Acumin Pro" panose="020B0504020202020204" pitchFamily="34" charset="0"/>
                <a:ea typeface="Arial" charset="0"/>
                <a:cs typeface="Arial" charset="0"/>
              </a:rPr>
              <a:t> perceptions of history)</a:t>
            </a:r>
            <a:endParaRPr lang="en-US" dirty="0">
              <a:latin typeface="Acumin Pro" panose="020B0504020202020204"/>
            </a:endParaRPr>
          </a:p>
          <a:p>
            <a:pPr marL="800100" lvl="1" indent="-342900">
              <a:buFont typeface="Courier New" panose="02070309020205020404" pitchFamily="49" charset="0"/>
              <a:buChar char="o"/>
            </a:pPr>
            <a:r>
              <a:rPr lang="en-US" dirty="0">
                <a:latin typeface="Acumin Pro" panose="020B0504020202020204"/>
              </a:rPr>
              <a:t>Affective (i.e., </a:t>
            </a:r>
            <a:r>
              <a:rPr lang="en-US" dirty="0">
                <a:latin typeface="Acumin Pro" panose="020B0504020202020204" pitchFamily="34" charset="0"/>
                <a:ea typeface="Arial" charset="0"/>
                <a:cs typeface="Arial" charset="0"/>
              </a:rPr>
              <a:t>mismatch in attitudes)</a:t>
            </a:r>
            <a:endParaRPr lang="en-US" dirty="0">
              <a:latin typeface="Acumin Pro" panose="020B0504020202020204"/>
            </a:endParaRPr>
          </a:p>
          <a:p>
            <a:pPr marL="800100" lvl="1" indent="-342900">
              <a:buFont typeface="Courier New" panose="02070309020205020404" pitchFamily="49" charset="0"/>
              <a:buChar char="o"/>
            </a:pPr>
            <a:r>
              <a:rPr lang="en-US" dirty="0">
                <a:latin typeface="Acumin Pro" panose="020B0504020202020204"/>
              </a:rPr>
              <a:t>Value (i.e., convictions impacting behavior)</a:t>
            </a:r>
          </a:p>
          <a:p>
            <a:pPr marL="800100" lvl="1" indent="-342900">
              <a:buFont typeface="Courier New" panose="02070309020205020404" pitchFamily="49" charset="0"/>
              <a:buChar char="o"/>
            </a:pPr>
            <a:r>
              <a:rPr lang="en-US" dirty="0">
                <a:latin typeface="Acumin Pro" panose="020B0504020202020204"/>
              </a:rPr>
              <a:t>Goal (i.e., use of resource and outcome assessment)</a:t>
            </a:r>
          </a:p>
          <a:p>
            <a:pPr marL="800100" lvl="1" indent="-342900">
              <a:buFont typeface="Courier New" panose="02070309020205020404" pitchFamily="49" charset="0"/>
              <a:buChar char="o"/>
            </a:pPr>
            <a:r>
              <a:rPr lang="en-US" dirty="0">
                <a:latin typeface="Acumin Pro" panose="020B0504020202020204"/>
              </a:rPr>
              <a:t>Interest (i.e., different decision-making processes and ways of being)</a:t>
            </a:r>
          </a:p>
          <a:p>
            <a:pPr marL="285750" indent="-285750">
              <a:buFont typeface="Arial" panose="020B0604020202020204" pitchFamily="34" charset="0"/>
              <a:buChar char="•"/>
            </a:pPr>
            <a:endParaRPr lang="en-US" dirty="0">
              <a:latin typeface="Acumin Pro" panose="020B0504020202020204"/>
            </a:endParaRPr>
          </a:p>
          <a:p>
            <a:pPr marL="285750" indent="-285750">
              <a:buFont typeface="Arial" panose="020B0604020202020204" pitchFamily="34" charset="0"/>
              <a:buChar char="•"/>
            </a:pPr>
            <a:r>
              <a:rPr lang="en-US" dirty="0">
                <a:latin typeface="Acumin Pro" panose="020B0504020202020204"/>
              </a:rPr>
              <a:t>How does identifying the sources of conflict help in conflict resolution? What has conflict resolution looked like in the case of Cyprus?</a:t>
            </a:r>
          </a:p>
          <a:p>
            <a:endParaRPr lang="en-US" dirty="0">
              <a:latin typeface="Acumin Pro" panose="020B0504020202020204"/>
            </a:endParaRPr>
          </a:p>
          <a:p>
            <a:endParaRPr lang="en-US" dirty="0">
              <a:latin typeface="Acumin Pro" panose="020B0504020202020204"/>
            </a:endParaRPr>
          </a:p>
          <a:p>
            <a:br>
              <a:rPr lang="en-US" dirty="0">
                <a:latin typeface="Acumin Pro" panose="020B0504020202020204"/>
              </a:rPr>
            </a:br>
            <a:endParaRPr lang="en-US" dirty="0">
              <a:latin typeface="Acumin Pro" panose="020B0504020202020204"/>
            </a:endParaRPr>
          </a:p>
        </p:txBody>
      </p:sp>
    </p:spTree>
    <p:extLst>
      <p:ext uri="{BB962C8B-B14F-4D97-AF65-F5344CB8AC3E}">
        <p14:creationId xmlns:p14="http://schemas.microsoft.com/office/powerpoint/2010/main" val="3385045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Engaging with Sources of conflict</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13" name="TextBox 12">
            <a:extLst>
              <a:ext uri="{FF2B5EF4-FFF2-40B4-BE49-F238E27FC236}">
                <a16:creationId xmlns:a16="http://schemas.microsoft.com/office/drawing/2014/main" id="{27315585-D69D-4091-E484-ACC2374975DA}"/>
              </a:ext>
            </a:extLst>
          </p:cNvPr>
          <p:cNvSpPr txBox="1"/>
          <p:nvPr/>
        </p:nvSpPr>
        <p:spPr>
          <a:xfrm>
            <a:off x="247187" y="1146528"/>
            <a:ext cx="11490383" cy="461665"/>
          </a:xfrm>
          <a:prstGeom prst="rect">
            <a:avLst/>
          </a:prstGeom>
          <a:noFill/>
        </p:spPr>
        <p:txBody>
          <a:bodyPr wrap="square" rtlCol="0">
            <a:spAutoFit/>
          </a:bodyPr>
          <a:lstStyle/>
          <a:p>
            <a:r>
              <a:rPr lang="en-US" sz="2400" b="1" dirty="0">
                <a:latin typeface="Acumin Pro" panose="020B0504020202020204"/>
              </a:rPr>
              <a:t>Case Study</a:t>
            </a:r>
            <a:r>
              <a:rPr lang="en-US" sz="2400" dirty="0">
                <a:latin typeface="Acumin Pro" panose="020B0504020202020204"/>
              </a:rPr>
              <a:t>: The division of Cyprus</a:t>
            </a:r>
          </a:p>
        </p:txBody>
      </p:sp>
      <p:sp>
        <p:nvSpPr>
          <p:cNvPr id="12" name="TextBox 11">
            <a:extLst>
              <a:ext uri="{FF2B5EF4-FFF2-40B4-BE49-F238E27FC236}">
                <a16:creationId xmlns:a16="http://schemas.microsoft.com/office/drawing/2014/main" id="{FDC42D32-B3DF-591E-4DCD-D3D749F142CE}"/>
              </a:ext>
            </a:extLst>
          </p:cNvPr>
          <p:cNvSpPr txBox="1"/>
          <p:nvPr/>
        </p:nvSpPr>
        <p:spPr>
          <a:xfrm>
            <a:off x="247187" y="1942961"/>
            <a:ext cx="11315336" cy="3693319"/>
          </a:xfrm>
          <a:prstGeom prst="rect">
            <a:avLst/>
          </a:prstGeom>
          <a:noFill/>
        </p:spPr>
        <p:txBody>
          <a:bodyPr wrap="square">
            <a:spAutoFit/>
          </a:bodyPr>
          <a:lstStyle/>
          <a:p>
            <a:pPr marL="285750" indent="-285750">
              <a:buFont typeface="Arial" panose="020B0604020202020204" pitchFamily="34" charset="0"/>
              <a:buChar char="•"/>
            </a:pPr>
            <a:r>
              <a:rPr lang="en-US" dirty="0">
                <a:latin typeface="Acumin Pro" panose="020B0504020202020204"/>
              </a:rPr>
              <a:t>What has conflict resolution looked like in the case of Cyprus?</a:t>
            </a:r>
            <a:br>
              <a:rPr lang="en-US" dirty="0">
                <a:latin typeface="Acumin Pro" panose="020B0504020202020204"/>
              </a:rPr>
            </a:br>
            <a:endParaRPr lang="en-US" dirty="0">
              <a:latin typeface="Acumin Pro" panose="020B0504020202020204"/>
            </a:endParaRPr>
          </a:p>
          <a:p>
            <a:pPr marL="742950" lvl="1" indent="-285750">
              <a:buFont typeface="Courier New" panose="02070309020205020404" pitchFamily="49" charset="0"/>
              <a:buChar char="o"/>
            </a:pPr>
            <a:r>
              <a:rPr lang="en-US" dirty="0">
                <a:latin typeface="Acumin Pro" panose="020B0504020202020204"/>
              </a:rPr>
              <a:t>Kids sports, arts, and music programs</a:t>
            </a:r>
          </a:p>
          <a:p>
            <a:pPr marL="742950" lvl="1" indent="-285750">
              <a:buFont typeface="Courier New" panose="02070309020205020404" pitchFamily="49" charset="0"/>
              <a:buChar char="o"/>
            </a:pPr>
            <a:r>
              <a:rPr lang="en-US" dirty="0">
                <a:latin typeface="Acumin Pro" panose="020B0504020202020204"/>
              </a:rPr>
              <a:t>Dialogue/letter-writing programs</a:t>
            </a:r>
          </a:p>
          <a:p>
            <a:pPr marL="285750" indent="-285750">
              <a:buFont typeface="Arial" panose="020B0604020202020204" pitchFamily="34" charset="0"/>
              <a:buChar char="•"/>
            </a:pPr>
            <a:endParaRPr lang="en-US" dirty="0">
              <a:latin typeface="Acumin Pro" panose="020B0504020202020204"/>
            </a:endParaRPr>
          </a:p>
          <a:p>
            <a:pPr marL="285750" indent="-285750">
              <a:buFont typeface="Arial" panose="020B0604020202020204" pitchFamily="34" charset="0"/>
              <a:buChar char="•"/>
            </a:pPr>
            <a:r>
              <a:rPr lang="en-US" dirty="0">
                <a:latin typeface="Acumin Pro" panose="020B0504020202020204"/>
              </a:rPr>
              <a:t>Why were these resolutions chosen? How do they address sources of conflict? </a:t>
            </a:r>
          </a:p>
          <a:p>
            <a:endParaRPr lang="en-US" dirty="0">
              <a:latin typeface="Acumin Pro" panose="020B0504020202020204"/>
            </a:endParaRPr>
          </a:p>
          <a:p>
            <a:pPr marL="285750" indent="-285750">
              <a:buFont typeface="Arial" panose="020B0604020202020204" pitchFamily="34" charset="0"/>
              <a:buChar char="•"/>
            </a:pPr>
            <a:r>
              <a:rPr lang="en-US" dirty="0">
                <a:latin typeface="Acumin Pro" panose="020B0504020202020204"/>
              </a:rPr>
              <a:t>Could other resolutions better address the conflict? What </a:t>
            </a:r>
            <a:r>
              <a:rPr lang="en-US" i="1" dirty="0">
                <a:latin typeface="Acumin Pro" panose="020B0504020202020204"/>
              </a:rPr>
              <a:t>could</a:t>
            </a:r>
            <a:r>
              <a:rPr lang="en-US" dirty="0">
                <a:latin typeface="Acumin Pro" panose="020B0504020202020204"/>
              </a:rPr>
              <a:t> conflict resolution look like? </a:t>
            </a:r>
            <a:br>
              <a:rPr lang="en-US" dirty="0">
                <a:latin typeface="Acumin Pro" panose="020B0504020202020204"/>
              </a:rPr>
            </a:br>
            <a:endParaRPr lang="en-US" dirty="0">
              <a:latin typeface="Acumin Pro" panose="020B0504020202020204"/>
            </a:endParaRPr>
          </a:p>
          <a:p>
            <a:pPr marL="285750" indent="-285750">
              <a:buFont typeface="Arial" panose="020B0604020202020204" pitchFamily="34" charset="0"/>
              <a:buChar char="•"/>
            </a:pPr>
            <a:endParaRPr lang="en-US" dirty="0">
              <a:latin typeface="Acumin Pro" panose="020B0504020202020204"/>
            </a:endParaRPr>
          </a:p>
          <a:p>
            <a:endParaRPr lang="en-US" dirty="0">
              <a:latin typeface="Acumin Pro" panose="020B0504020202020204"/>
            </a:endParaRPr>
          </a:p>
          <a:p>
            <a:br>
              <a:rPr lang="en-US" dirty="0">
                <a:latin typeface="Acumin Pro" panose="020B0504020202020204"/>
              </a:rPr>
            </a:br>
            <a:endParaRPr lang="en-US" dirty="0">
              <a:latin typeface="Acumin Pro" panose="020B0504020202020204"/>
            </a:endParaRPr>
          </a:p>
        </p:txBody>
      </p:sp>
    </p:spTree>
    <p:extLst>
      <p:ext uri="{BB962C8B-B14F-4D97-AF65-F5344CB8AC3E}">
        <p14:creationId xmlns:p14="http://schemas.microsoft.com/office/powerpoint/2010/main" val="3938675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Engaging with Sources of conflict</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13" name="TextBox 12">
            <a:extLst>
              <a:ext uri="{FF2B5EF4-FFF2-40B4-BE49-F238E27FC236}">
                <a16:creationId xmlns:a16="http://schemas.microsoft.com/office/drawing/2014/main" id="{27315585-D69D-4091-E484-ACC2374975DA}"/>
              </a:ext>
            </a:extLst>
          </p:cNvPr>
          <p:cNvSpPr txBox="1"/>
          <p:nvPr/>
        </p:nvSpPr>
        <p:spPr>
          <a:xfrm>
            <a:off x="247187" y="1146528"/>
            <a:ext cx="11490383" cy="461665"/>
          </a:xfrm>
          <a:prstGeom prst="rect">
            <a:avLst/>
          </a:prstGeom>
          <a:noFill/>
        </p:spPr>
        <p:txBody>
          <a:bodyPr wrap="square" rtlCol="0">
            <a:spAutoFit/>
          </a:bodyPr>
          <a:lstStyle/>
          <a:p>
            <a:r>
              <a:rPr lang="en-US" sz="2400" b="1" dirty="0">
                <a:latin typeface="Acumin Pro" panose="020B0504020202020204"/>
              </a:rPr>
              <a:t>Case Study</a:t>
            </a:r>
            <a:r>
              <a:rPr lang="en-US" sz="2400" dirty="0">
                <a:latin typeface="Acumin Pro" panose="020B0504020202020204"/>
              </a:rPr>
              <a:t>: The division of Cyprus</a:t>
            </a:r>
          </a:p>
        </p:txBody>
      </p:sp>
      <p:sp>
        <p:nvSpPr>
          <p:cNvPr id="12" name="TextBox 11">
            <a:extLst>
              <a:ext uri="{FF2B5EF4-FFF2-40B4-BE49-F238E27FC236}">
                <a16:creationId xmlns:a16="http://schemas.microsoft.com/office/drawing/2014/main" id="{FDC42D32-B3DF-591E-4DCD-D3D749F142CE}"/>
              </a:ext>
            </a:extLst>
          </p:cNvPr>
          <p:cNvSpPr txBox="1"/>
          <p:nvPr/>
        </p:nvSpPr>
        <p:spPr>
          <a:xfrm>
            <a:off x="247187" y="1942961"/>
            <a:ext cx="10064132" cy="1754326"/>
          </a:xfrm>
          <a:prstGeom prst="rect">
            <a:avLst/>
          </a:prstGeom>
          <a:noFill/>
        </p:spPr>
        <p:txBody>
          <a:bodyPr wrap="square">
            <a:spAutoFit/>
          </a:bodyPr>
          <a:lstStyle/>
          <a:p>
            <a:pPr marL="285750" indent="-285750">
              <a:buFont typeface="Arial" panose="020B0604020202020204" pitchFamily="34" charset="0"/>
              <a:buChar char="•"/>
            </a:pPr>
            <a:r>
              <a:rPr lang="en-US" dirty="0">
                <a:latin typeface="Acumin Pro" panose="020B0504020202020204"/>
              </a:rPr>
              <a:t>How have the sources of conflict changed (if at all) over the course of history? </a:t>
            </a:r>
          </a:p>
          <a:p>
            <a:pPr marL="285750" indent="-285750">
              <a:buFont typeface="Arial" panose="020B0604020202020204" pitchFamily="34" charset="0"/>
              <a:buChar char="•"/>
            </a:pPr>
            <a:endParaRPr lang="en-US" dirty="0">
              <a:latin typeface="Acumin Pro" panose="020B0504020202020204"/>
            </a:endParaRPr>
          </a:p>
          <a:p>
            <a:pPr marL="285750" indent="-285750">
              <a:buFont typeface="Arial" panose="020B0604020202020204" pitchFamily="34" charset="0"/>
              <a:buChar char="•"/>
            </a:pPr>
            <a:r>
              <a:rPr lang="en-US" dirty="0">
                <a:latin typeface="Acumin Pro" panose="020B0504020202020204"/>
              </a:rPr>
              <a:t>How might misunderstanding over the sources of conflict or valuing the sources differently exacerbate the conflict?</a:t>
            </a:r>
          </a:p>
          <a:p>
            <a:br>
              <a:rPr lang="en-US" dirty="0">
                <a:latin typeface="Acumin Pro" panose="020B0504020202020204"/>
              </a:rPr>
            </a:br>
            <a:endParaRPr lang="en-US" dirty="0">
              <a:latin typeface="Acumin Pro" panose="020B0504020202020204"/>
            </a:endParaRPr>
          </a:p>
        </p:txBody>
      </p:sp>
    </p:spTree>
    <p:extLst>
      <p:ext uri="{BB962C8B-B14F-4D97-AF65-F5344CB8AC3E}">
        <p14:creationId xmlns:p14="http://schemas.microsoft.com/office/powerpoint/2010/main" val="733852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sources of intercultural conflict</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2" name="TextBox 1">
            <a:extLst>
              <a:ext uri="{FF2B5EF4-FFF2-40B4-BE49-F238E27FC236}">
                <a16:creationId xmlns:a16="http://schemas.microsoft.com/office/drawing/2014/main" id="{FD74FF86-7A8A-DFE0-C173-0A9B292809BA}"/>
              </a:ext>
            </a:extLst>
          </p:cNvPr>
          <p:cNvSpPr txBox="1"/>
          <p:nvPr/>
        </p:nvSpPr>
        <p:spPr>
          <a:xfrm>
            <a:off x="1787568" y="1332880"/>
            <a:ext cx="2486017" cy="5078313"/>
          </a:xfrm>
          <a:prstGeom prst="rect">
            <a:avLst/>
          </a:prstGeom>
          <a:noFill/>
        </p:spPr>
        <p:txBody>
          <a:bodyPr wrap="square" rtlCol="0">
            <a:spAutoFit/>
          </a:bodyPr>
          <a:lstStyle/>
          <a:p>
            <a:r>
              <a:rPr lang="en-US" sz="3600" dirty="0">
                <a:latin typeface="Acumin Pro" panose="020B0504020202020204"/>
              </a:rPr>
              <a:t>Cognitive</a:t>
            </a:r>
            <a:br>
              <a:rPr lang="en-US" sz="3600" dirty="0">
                <a:latin typeface="Acumin Pro" panose="020B0504020202020204"/>
              </a:rPr>
            </a:br>
            <a:endParaRPr lang="en-US" sz="3600" dirty="0">
              <a:latin typeface="Acumin Pro" panose="020B0504020202020204"/>
            </a:endParaRPr>
          </a:p>
          <a:p>
            <a:r>
              <a:rPr lang="en-US" sz="3600" dirty="0">
                <a:latin typeface="Acumin Pro" panose="020B0504020202020204"/>
              </a:rPr>
              <a:t>Affective</a:t>
            </a:r>
            <a:br>
              <a:rPr lang="en-US" sz="3600" dirty="0">
                <a:latin typeface="Acumin Pro" panose="020B0504020202020204"/>
              </a:rPr>
            </a:br>
            <a:endParaRPr lang="en-US" sz="3600" dirty="0">
              <a:latin typeface="Acumin Pro" panose="020B0504020202020204"/>
            </a:endParaRPr>
          </a:p>
          <a:p>
            <a:r>
              <a:rPr lang="en-US" sz="3600" dirty="0">
                <a:latin typeface="Acumin Pro" panose="020B0504020202020204"/>
              </a:rPr>
              <a:t>Value</a:t>
            </a:r>
            <a:br>
              <a:rPr lang="en-US" sz="3600" dirty="0">
                <a:latin typeface="Acumin Pro" panose="020B0504020202020204"/>
              </a:rPr>
            </a:br>
            <a:endParaRPr lang="en-US" sz="3600" dirty="0">
              <a:latin typeface="Acumin Pro" panose="020B0504020202020204"/>
            </a:endParaRPr>
          </a:p>
          <a:p>
            <a:r>
              <a:rPr lang="en-US" sz="3600" dirty="0">
                <a:latin typeface="Acumin Pro" panose="020B0504020202020204"/>
              </a:rPr>
              <a:t>Goal</a:t>
            </a:r>
            <a:br>
              <a:rPr lang="en-US" sz="3600" dirty="0">
                <a:latin typeface="Acumin Pro" panose="020B0504020202020204"/>
              </a:rPr>
            </a:br>
            <a:endParaRPr lang="en-US" sz="3600" dirty="0">
              <a:latin typeface="Acumin Pro" panose="020B0504020202020204"/>
            </a:endParaRPr>
          </a:p>
          <a:p>
            <a:r>
              <a:rPr lang="en-US" sz="3600" dirty="0">
                <a:latin typeface="Acumin Pro" panose="020B0504020202020204"/>
              </a:rPr>
              <a:t>Interest</a:t>
            </a:r>
            <a:endParaRPr lang="en-US" sz="2000" dirty="0">
              <a:latin typeface="Acumin Pro" panose="020B0504020202020204"/>
            </a:endParaRPr>
          </a:p>
        </p:txBody>
      </p:sp>
      <p:pic>
        <p:nvPicPr>
          <p:cNvPr id="6" name="Graphic 5" descr="Brain outline">
            <a:extLst>
              <a:ext uri="{FF2B5EF4-FFF2-40B4-BE49-F238E27FC236}">
                <a16:creationId xmlns:a16="http://schemas.microsoft.com/office/drawing/2014/main" id="{323AE1BC-EECC-819B-509B-708FF6C946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7185" y="1143002"/>
            <a:ext cx="914400" cy="914400"/>
          </a:xfrm>
          <a:prstGeom prst="rect">
            <a:avLst/>
          </a:prstGeom>
        </p:spPr>
      </p:pic>
      <p:pic>
        <p:nvPicPr>
          <p:cNvPr id="22" name="Graphic 21" descr="Blueprint outline">
            <a:extLst>
              <a:ext uri="{FF2B5EF4-FFF2-40B4-BE49-F238E27FC236}">
                <a16:creationId xmlns:a16="http://schemas.microsoft.com/office/drawing/2014/main" id="{8A12FCC8-4C14-ED38-1CA5-352CC372CB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7185" y="5600700"/>
            <a:ext cx="914400" cy="914400"/>
          </a:xfrm>
          <a:prstGeom prst="rect">
            <a:avLst/>
          </a:prstGeom>
        </p:spPr>
      </p:pic>
      <p:pic>
        <p:nvPicPr>
          <p:cNvPr id="26" name="Graphic 25" descr="Smiling face outline with solid fill">
            <a:extLst>
              <a:ext uri="{FF2B5EF4-FFF2-40B4-BE49-F238E27FC236}">
                <a16:creationId xmlns:a16="http://schemas.microsoft.com/office/drawing/2014/main" id="{C050FED4-A03E-95A1-6FC7-3EC215A4AC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2727" y="2151195"/>
            <a:ext cx="914400" cy="914400"/>
          </a:xfrm>
          <a:prstGeom prst="rect">
            <a:avLst/>
          </a:prstGeom>
        </p:spPr>
      </p:pic>
      <p:pic>
        <p:nvPicPr>
          <p:cNvPr id="28" name="Graphic 27" descr="Soccer Goal outline">
            <a:extLst>
              <a:ext uri="{FF2B5EF4-FFF2-40B4-BE49-F238E27FC236}">
                <a16:creationId xmlns:a16="http://schemas.microsoft.com/office/drawing/2014/main" id="{B2A04CEB-7CAD-10C0-A01D-1063DB4F026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7185" y="4500216"/>
            <a:ext cx="914400" cy="914400"/>
          </a:xfrm>
          <a:prstGeom prst="rect">
            <a:avLst/>
          </a:prstGeom>
        </p:spPr>
      </p:pic>
      <p:pic>
        <p:nvPicPr>
          <p:cNvPr id="30" name="Graphic 29" descr="Diamond outline">
            <a:extLst>
              <a:ext uri="{FF2B5EF4-FFF2-40B4-BE49-F238E27FC236}">
                <a16:creationId xmlns:a16="http://schemas.microsoft.com/office/drawing/2014/main" id="{F6D24FFF-4C68-20AC-2571-C8844166E63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2727" y="3335206"/>
            <a:ext cx="914400" cy="914400"/>
          </a:xfrm>
          <a:prstGeom prst="rect">
            <a:avLst/>
          </a:prstGeom>
        </p:spPr>
      </p:pic>
    </p:spTree>
    <p:extLst>
      <p:ext uri="{BB962C8B-B14F-4D97-AF65-F5344CB8AC3E}">
        <p14:creationId xmlns:p14="http://schemas.microsoft.com/office/powerpoint/2010/main" val="870142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Engaging with Sources of conflict</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13" name="TextBox 12">
            <a:extLst>
              <a:ext uri="{FF2B5EF4-FFF2-40B4-BE49-F238E27FC236}">
                <a16:creationId xmlns:a16="http://schemas.microsoft.com/office/drawing/2014/main" id="{27315585-D69D-4091-E484-ACC2374975DA}"/>
              </a:ext>
            </a:extLst>
          </p:cNvPr>
          <p:cNvSpPr txBox="1"/>
          <p:nvPr/>
        </p:nvSpPr>
        <p:spPr>
          <a:xfrm>
            <a:off x="247187" y="1146528"/>
            <a:ext cx="11490383" cy="461665"/>
          </a:xfrm>
          <a:prstGeom prst="rect">
            <a:avLst/>
          </a:prstGeom>
          <a:noFill/>
        </p:spPr>
        <p:txBody>
          <a:bodyPr wrap="square" rtlCol="0">
            <a:spAutoFit/>
          </a:bodyPr>
          <a:lstStyle/>
          <a:p>
            <a:r>
              <a:rPr lang="en-US" sz="2400" b="1" dirty="0">
                <a:latin typeface="Acumin Pro" panose="020B0504020202020204"/>
              </a:rPr>
              <a:t>Case Study</a:t>
            </a:r>
            <a:r>
              <a:rPr lang="en-US" sz="2400" dirty="0">
                <a:latin typeface="Acumin Pro" panose="020B0504020202020204"/>
              </a:rPr>
              <a:t>: Russia and Ukraine</a:t>
            </a:r>
          </a:p>
        </p:txBody>
      </p:sp>
      <p:pic>
        <p:nvPicPr>
          <p:cNvPr id="2" name="Online Media 1" title="What you need to know about the Russia-Ukraine conflict">
            <a:hlinkClick r:id="" action="ppaction://media"/>
            <a:extLst>
              <a:ext uri="{FF2B5EF4-FFF2-40B4-BE49-F238E27FC236}">
                <a16:creationId xmlns:a16="http://schemas.microsoft.com/office/drawing/2014/main" id="{2F92ED3A-F763-BA87-509C-10DC6B461177}"/>
              </a:ext>
            </a:extLst>
          </p:cNvPr>
          <p:cNvPicPr>
            <a:picLocks noRot="1" noChangeAspect="1"/>
          </p:cNvPicPr>
          <p:nvPr>
            <a:videoFile r:link="rId1"/>
          </p:nvPr>
        </p:nvPicPr>
        <p:blipFill>
          <a:blip r:embed="rId6"/>
          <a:stretch>
            <a:fillRect/>
          </a:stretch>
        </p:blipFill>
        <p:spPr>
          <a:xfrm>
            <a:off x="3021722" y="2146185"/>
            <a:ext cx="5941312" cy="3356841"/>
          </a:xfrm>
          <a:prstGeom prst="rect">
            <a:avLst/>
          </a:prstGeom>
        </p:spPr>
      </p:pic>
      <p:sp>
        <p:nvSpPr>
          <p:cNvPr id="5" name="TextBox 4">
            <a:extLst>
              <a:ext uri="{FF2B5EF4-FFF2-40B4-BE49-F238E27FC236}">
                <a16:creationId xmlns:a16="http://schemas.microsoft.com/office/drawing/2014/main" id="{7E67AFE1-A120-722F-3783-24CDBB8569E7}"/>
              </a:ext>
            </a:extLst>
          </p:cNvPr>
          <p:cNvSpPr txBox="1"/>
          <p:nvPr/>
        </p:nvSpPr>
        <p:spPr>
          <a:xfrm>
            <a:off x="130810" y="6211669"/>
            <a:ext cx="8531053" cy="646331"/>
          </a:xfrm>
          <a:prstGeom prst="rect">
            <a:avLst/>
          </a:prstGeom>
          <a:noFill/>
        </p:spPr>
        <p:txBody>
          <a:bodyPr wrap="square" rtlCol="0">
            <a:spAutoFit/>
          </a:bodyPr>
          <a:lstStyle/>
          <a:p>
            <a:r>
              <a:rPr lang="en-US" sz="1200" dirty="0">
                <a:effectLst/>
                <a:latin typeface="Acumin Pro" panose="020B0504020202020204" pitchFamily="34" charset="0"/>
                <a:ea typeface="Calibri" panose="020F0502020204030204" pitchFamily="34" charset="0"/>
                <a:cs typeface="Times New Roman" panose="02020603050405020304" pitchFamily="18" charset="0"/>
              </a:rPr>
              <a:t>ABC News. (2022, February 25). </a:t>
            </a:r>
            <a:r>
              <a:rPr lang="en-US" sz="1200" i="1" dirty="0">
                <a:effectLst/>
                <a:latin typeface="Acumin Pro" panose="020B0504020202020204" pitchFamily="34" charset="0"/>
                <a:ea typeface="Calibri" panose="020F0502020204030204" pitchFamily="34" charset="0"/>
                <a:cs typeface="Times New Roman" panose="02020603050405020304" pitchFamily="18" charset="0"/>
              </a:rPr>
              <a:t>What you need to know about the Russia-Ukraine conflic</a:t>
            </a:r>
            <a:r>
              <a:rPr lang="en-US" sz="1200" dirty="0">
                <a:effectLst/>
                <a:latin typeface="Acumin Pro" panose="020B0504020202020204" pitchFamily="34" charset="0"/>
                <a:ea typeface="Calibri" panose="020F0502020204030204" pitchFamily="34" charset="0"/>
                <a:cs typeface="Times New Roman" panose="02020603050405020304" pitchFamily="18" charset="0"/>
              </a:rPr>
              <a:t>t [Video]. YouTube.</a:t>
            </a:r>
            <a:br>
              <a:rPr lang="en-US" sz="1200" dirty="0">
                <a:effectLst/>
                <a:latin typeface="Acumin Pro" panose="020B0504020202020204" pitchFamily="34" charset="0"/>
                <a:ea typeface="Calibri" panose="020F0502020204030204" pitchFamily="34" charset="0"/>
                <a:cs typeface="Times New Roman" panose="02020603050405020304" pitchFamily="18" charset="0"/>
              </a:rPr>
            </a:br>
            <a:r>
              <a:rPr lang="en-US" sz="1200" dirty="0">
                <a:effectLst/>
                <a:latin typeface="Acumin Pro" panose="020B0504020202020204" pitchFamily="34" charset="0"/>
                <a:ea typeface="Calibri" panose="020F0502020204030204" pitchFamily="34" charset="0"/>
                <a:cs typeface="Times New Roman" panose="02020603050405020304" pitchFamily="18" charset="0"/>
              </a:rPr>
              <a:t>https://www.youtube.com/watch?v=67Uj2L5s4Qg</a:t>
            </a:r>
          </a:p>
          <a:p>
            <a:endParaRPr lang="en-US" sz="1200" dirty="0">
              <a:highlight>
                <a:srgbClr val="FF0000"/>
              </a:highlight>
            </a:endParaRPr>
          </a:p>
        </p:txBody>
      </p:sp>
    </p:spTree>
    <p:extLst>
      <p:ext uri="{BB962C8B-B14F-4D97-AF65-F5344CB8AC3E}">
        <p14:creationId xmlns:p14="http://schemas.microsoft.com/office/powerpoint/2010/main" val="404045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Engaging with Sources of conflict</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13" name="TextBox 12">
            <a:extLst>
              <a:ext uri="{FF2B5EF4-FFF2-40B4-BE49-F238E27FC236}">
                <a16:creationId xmlns:a16="http://schemas.microsoft.com/office/drawing/2014/main" id="{27315585-D69D-4091-E484-ACC2374975DA}"/>
              </a:ext>
            </a:extLst>
          </p:cNvPr>
          <p:cNvSpPr txBox="1"/>
          <p:nvPr/>
        </p:nvSpPr>
        <p:spPr>
          <a:xfrm>
            <a:off x="247187" y="1146528"/>
            <a:ext cx="11490383" cy="461665"/>
          </a:xfrm>
          <a:prstGeom prst="rect">
            <a:avLst/>
          </a:prstGeom>
          <a:noFill/>
        </p:spPr>
        <p:txBody>
          <a:bodyPr wrap="square" rtlCol="0">
            <a:spAutoFit/>
          </a:bodyPr>
          <a:lstStyle/>
          <a:p>
            <a:r>
              <a:rPr lang="en-US" sz="2400" b="1" dirty="0">
                <a:latin typeface="Acumin Pro" panose="020B0504020202020204"/>
              </a:rPr>
              <a:t>Case Study</a:t>
            </a:r>
            <a:r>
              <a:rPr lang="en-US" sz="2400" dirty="0">
                <a:latin typeface="Acumin Pro" panose="020B0504020202020204"/>
              </a:rPr>
              <a:t>: Russia and Ukraine</a:t>
            </a:r>
          </a:p>
        </p:txBody>
      </p:sp>
      <p:sp>
        <p:nvSpPr>
          <p:cNvPr id="12" name="TextBox 11">
            <a:extLst>
              <a:ext uri="{FF2B5EF4-FFF2-40B4-BE49-F238E27FC236}">
                <a16:creationId xmlns:a16="http://schemas.microsoft.com/office/drawing/2014/main" id="{FDC42D32-B3DF-591E-4DCD-D3D749F142CE}"/>
              </a:ext>
            </a:extLst>
          </p:cNvPr>
          <p:cNvSpPr txBox="1"/>
          <p:nvPr/>
        </p:nvSpPr>
        <p:spPr>
          <a:xfrm>
            <a:off x="247187" y="1977057"/>
            <a:ext cx="10043970" cy="3416320"/>
          </a:xfrm>
          <a:prstGeom prst="rect">
            <a:avLst/>
          </a:prstGeom>
          <a:noFill/>
        </p:spPr>
        <p:txBody>
          <a:bodyPr wrap="square">
            <a:spAutoFit/>
          </a:bodyPr>
          <a:lstStyle/>
          <a:p>
            <a:pPr marL="285750" indent="-285750">
              <a:buFont typeface="Arial" panose="020B0604020202020204" pitchFamily="34" charset="0"/>
              <a:buChar char="•"/>
            </a:pPr>
            <a:r>
              <a:rPr lang="en-US" dirty="0">
                <a:latin typeface="Acumin Pro" panose="020B0504020202020204"/>
              </a:rPr>
              <a:t>Which source(s) of conflict are represented in the conflict between Russia and Ukraine?</a:t>
            </a:r>
            <a:br>
              <a:rPr lang="en-US" dirty="0">
                <a:latin typeface="Acumin Pro" panose="020B0504020202020204"/>
              </a:rPr>
            </a:br>
            <a:endParaRPr lang="en-US" dirty="0">
              <a:latin typeface="Acumin Pro" panose="020B0504020202020204"/>
            </a:endParaRPr>
          </a:p>
          <a:p>
            <a:pPr marL="800100" lvl="1" indent="-342900">
              <a:buFont typeface="Courier New" panose="02070309020205020404" pitchFamily="49" charset="0"/>
              <a:buChar char="o"/>
            </a:pPr>
            <a:r>
              <a:rPr lang="en-US" dirty="0">
                <a:latin typeface="Acumin Pro" panose="020B0504020202020204"/>
              </a:rPr>
              <a:t>Cognitive (i.e.,</a:t>
            </a:r>
            <a:r>
              <a:rPr lang="en-US" dirty="0">
                <a:latin typeface="Acumin Pro" panose="020B0504020202020204" pitchFamily="34" charset="0"/>
                <a:ea typeface="Arial" charset="0"/>
                <a:cs typeface="Arial" charset="0"/>
              </a:rPr>
              <a:t> perceptions of history)</a:t>
            </a:r>
            <a:endParaRPr lang="en-US" dirty="0">
              <a:latin typeface="Acumin Pro" panose="020B0504020202020204"/>
            </a:endParaRPr>
          </a:p>
          <a:p>
            <a:pPr marL="800100" lvl="1" indent="-342900">
              <a:buFont typeface="Courier New" panose="02070309020205020404" pitchFamily="49" charset="0"/>
              <a:buChar char="o"/>
            </a:pPr>
            <a:r>
              <a:rPr lang="en-US" dirty="0">
                <a:latin typeface="Acumin Pro" panose="020B0504020202020204"/>
              </a:rPr>
              <a:t>Affective (i.e., </a:t>
            </a:r>
            <a:r>
              <a:rPr lang="en-US" dirty="0">
                <a:latin typeface="Acumin Pro" panose="020B0504020202020204" pitchFamily="34" charset="0"/>
                <a:ea typeface="Arial" charset="0"/>
                <a:cs typeface="Arial" charset="0"/>
              </a:rPr>
              <a:t>mismatch in attitudes)</a:t>
            </a:r>
            <a:endParaRPr lang="en-US" dirty="0">
              <a:latin typeface="Acumin Pro" panose="020B0504020202020204"/>
            </a:endParaRPr>
          </a:p>
          <a:p>
            <a:pPr marL="800100" lvl="1" indent="-342900">
              <a:buFont typeface="Courier New" panose="02070309020205020404" pitchFamily="49" charset="0"/>
              <a:buChar char="o"/>
            </a:pPr>
            <a:r>
              <a:rPr lang="en-US" dirty="0">
                <a:latin typeface="Acumin Pro" panose="020B0504020202020204"/>
              </a:rPr>
              <a:t>Value (i.e., convictions impacting behavior)</a:t>
            </a:r>
          </a:p>
          <a:p>
            <a:pPr marL="800100" lvl="1" indent="-342900">
              <a:buFont typeface="Courier New" panose="02070309020205020404" pitchFamily="49" charset="0"/>
              <a:buChar char="o"/>
            </a:pPr>
            <a:r>
              <a:rPr lang="en-US" dirty="0">
                <a:latin typeface="Acumin Pro" panose="020B0504020202020204"/>
              </a:rPr>
              <a:t>Goal (i.e., use of resource and outcome assessment)</a:t>
            </a:r>
          </a:p>
          <a:p>
            <a:pPr marL="800100" lvl="1" indent="-342900">
              <a:buFont typeface="Courier New" panose="02070309020205020404" pitchFamily="49" charset="0"/>
              <a:buChar char="o"/>
            </a:pPr>
            <a:r>
              <a:rPr lang="en-US" dirty="0">
                <a:latin typeface="Acumin Pro" panose="020B0504020202020204"/>
              </a:rPr>
              <a:t>Interest (i.e., different decision-making processes and ways of being)</a:t>
            </a:r>
          </a:p>
          <a:p>
            <a:pPr marL="285750" indent="-285750">
              <a:buFont typeface="Arial" panose="020B0604020202020204" pitchFamily="34" charset="0"/>
              <a:buChar char="•"/>
            </a:pPr>
            <a:endParaRPr lang="en-US" dirty="0">
              <a:latin typeface="Acumin Pro" panose="020B0504020202020204"/>
            </a:endParaRPr>
          </a:p>
          <a:p>
            <a:pPr marL="285750" indent="-285750">
              <a:buFont typeface="Arial" panose="020B0604020202020204" pitchFamily="34" charset="0"/>
              <a:buChar char="•"/>
            </a:pPr>
            <a:r>
              <a:rPr lang="en-US" dirty="0">
                <a:latin typeface="Acumin Pro" panose="020B0504020202020204"/>
              </a:rPr>
              <a:t>How does identifying the sources of conflict help in conflict resolution? What has conflict resolution looked like in the case of Russia and Ukraine?</a:t>
            </a:r>
          </a:p>
          <a:p>
            <a:br>
              <a:rPr lang="en-US" dirty="0">
                <a:latin typeface="Acumin Pro" panose="020B0504020202020204"/>
              </a:rPr>
            </a:br>
            <a:endParaRPr lang="en-US" dirty="0">
              <a:latin typeface="Acumin Pro" panose="020B0504020202020204"/>
            </a:endParaRPr>
          </a:p>
        </p:txBody>
      </p:sp>
    </p:spTree>
    <p:extLst>
      <p:ext uri="{BB962C8B-B14F-4D97-AF65-F5344CB8AC3E}">
        <p14:creationId xmlns:p14="http://schemas.microsoft.com/office/powerpoint/2010/main" val="565569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Engaging with Sources of conflict</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13" name="TextBox 12">
            <a:extLst>
              <a:ext uri="{FF2B5EF4-FFF2-40B4-BE49-F238E27FC236}">
                <a16:creationId xmlns:a16="http://schemas.microsoft.com/office/drawing/2014/main" id="{27315585-D69D-4091-E484-ACC2374975DA}"/>
              </a:ext>
            </a:extLst>
          </p:cNvPr>
          <p:cNvSpPr txBox="1"/>
          <p:nvPr/>
        </p:nvSpPr>
        <p:spPr>
          <a:xfrm>
            <a:off x="247187" y="1146528"/>
            <a:ext cx="11490383" cy="461665"/>
          </a:xfrm>
          <a:prstGeom prst="rect">
            <a:avLst/>
          </a:prstGeom>
          <a:noFill/>
        </p:spPr>
        <p:txBody>
          <a:bodyPr wrap="square" rtlCol="0">
            <a:spAutoFit/>
          </a:bodyPr>
          <a:lstStyle/>
          <a:p>
            <a:r>
              <a:rPr lang="en-US" sz="2400" b="1" dirty="0">
                <a:latin typeface="Acumin Pro" panose="020B0504020202020204"/>
              </a:rPr>
              <a:t>Case Study</a:t>
            </a:r>
            <a:r>
              <a:rPr lang="en-US" sz="2400" dirty="0">
                <a:latin typeface="Acumin Pro" panose="020B0504020202020204"/>
              </a:rPr>
              <a:t>: Russia and Ukraine</a:t>
            </a:r>
          </a:p>
        </p:txBody>
      </p:sp>
      <p:sp>
        <p:nvSpPr>
          <p:cNvPr id="12" name="TextBox 11">
            <a:extLst>
              <a:ext uri="{FF2B5EF4-FFF2-40B4-BE49-F238E27FC236}">
                <a16:creationId xmlns:a16="http://schemas.microsoft.com/office/drawing/2014/main" id="{FDC42D32-B3DF-591E-4DCD-D3D749F142CE}"/>
              </a:ext>
            </a:extLst>
          </p:cNvPr>
          <p:cNvSpPr txBox="1"/>
          <p:nvPr/>
        </p:nvSpPr>
        <p:spPr>
          <a:xfrm>
            <a:off x="247187" y="1977057"/>
            <a:ext cx="10043970" cy="3693319"/>
          </a:xfrm>
          <a:prstGeom prst="rect">
            <a:avLst/>
          </a:prstGeom>
          <a:noFill/>
        </p:spPr>
        <p:txBody>
          <a:bodyPr wrap="square">
            <a:spAutoFit/>
          </a:bodyPr>
          <a:lstStyle/>
          <a:p>
            <a:pPr marL="285750" indent="-285750">
              <a:buFont typeface="Arial" panose="020B0604020202020204" pitchFamily="34" charset="0"/>
              <a:buChar char="•"/>
            </a:pPr>
            <a:r>
              <a:rPr lang="en-US" dirty="0">
                <a:latin typeface="Acumin Pro" panose="020B0504020202020204"/>
              </a:rPr>
              <a:t>What has conflict resolution looked like in the case of Russia and Ukraine? </a:t>
            </a:r>
            <a:br>
              <a:rPr lang="en-US" dirty="0">
                <a:latin typeface="Acumin Pro" panose="020B0504020202020204"/>
              </a:rPr>
            </a:br>
            <a:endParaRPr lang="en-US" dirty="0">
              <a:latin typeface="Acumin Pro" panose="020B0504020202020204"/>
            </a:endParaRPr>
          </a:p>
          <a:p>
            <a:pPr marL="742950" lvl="1" indent="-285750">
              <a:buFont typeface="Courier New" panose="02070309020205020404" pitchFamily="49" charset="0"/>
              <a:buChar char="o"/>
            </a:pPr>
            <a:r>
              <a:rPr lang="en-US" dirty="0">
                <a:latin typeface="Acumin Pro" panose="020B0504020202020204"/>
              </a:rPr>
              <a:t>3</a:t>
            </a:r>
            <a:r>
              <a:rPr lang="en-US" baseline="30000" dirty="0">
                <a:latin typeface="Acumin Pro" panose="020B0504020202020204"/>
              </a:rPr>
              <a:t>rd</a:t>
            </a:r>
            <a:r>
              <a:rPr lang="en-US" dirty="0">
                <a:latin typeface="Acumin Pro" panose="020B0504020202020204"/>
              </a:rPr>
              <a:t> party mediation</a:t>
            </a:r>
          </a:p>
          <a:p>
            <a:pPr marL="742950" lvl="1" indent="-285750">
              <a:buFont typeface="Courier New" panose="02070309020205020404" pitchFamily="49" charset="0"/>
              <a:buChar char="o"/>
            </a:pPr>
            <a:r>
              <a:rPr lang="en-US" dirty="0">
                <a:latin typeface="Acumin Pro" panose="020B0504020202020204"/>
              </a:rPr>
              <a:t>Show of military force</a:t>
            </a:r>
          </a:p>
          <a:p>
            <a:pPr marL="742950" lvl="1" indent="-285750">
              <a:buFont typeface="Courier New" panose="02070309020205020404" pitchFamily="49" charset="0"/>
              <a:buChar char="o"/>
            </a:pPr>
            <a:r>
              <a:rPr lang="en-US" dirty="0">
                <a:latin typeface="Acumin Pro" panose="020B0504020202020204"/>
              </a:rPr>
              <a:t>Sanctions </a:t>
            </a:r>
          </a:p>
          <a:p>
            <a:pPr marL="285750" indent="-285750">
              <a:buFont typeface="Arial" panose="020B0604020202020204" pitchFamily="34" charset="0"/>
              <a:buChar char="•"/>
            </a:pPr>
            <a:endParaRPr lang="en-US" dirty="0">
              <a:latin typeface="Acumin Pro" panose="020B0504020202020204"/>
            </a:endParaRPr>
          </a:p>
          <a:p>
            <a:pPr marL="285750" indent="-285750">
              <a:buFont typeface="Arial" panose="020B0604020202020204" pitchFamily="34" charset="0"/>
              <a:buChar char="•"/>
            </a:pPr>
            <a:r>
              <a:rPr lang="en-US" dirty="0">
                <a:latin typeface="Acumin Pro" panose="020B0504020202020204"/>
              </a:rPr>
              <a:t>Why were these resolutions chosen? How do they address sources of conflict? </a:t>
            </a:r>
            <a:br>
              <a:rPr lang="en-US" dirty="0">
                <a:latin typeface="Acumin Pro" panose="020B0504020202020204"/>
              </a:rPr>
            </a:br>
            <a:endParaRPr lang="en-US" dirty="0">
              <a:latin typeface="Acumin Pro" panose="020B0504020202020204"/>
            </a:endParaRPr>
          </a:p>
          <a:p>
            <a:pPr marL="285750" indent="-285750">
              <a:buFont typeface="Arial" panose="020B0604020202020204" pitchFamily="34" charset="0"/>
              <a:buChar char="•"/>
            </a:pPr>
            <a:r>
              <a:rPr lang="en-US" dirty="0">
                <a:latin typeface="Acumin Pro" panose="020B0504020202020204"/>
              </a:rPr>
              <a:t>Could other resolutions better address the conflict? What </a:t>
            </a:r>
            <a:r>
              <a:rPr lang="en-US" i="1" dirty="0">
                <a:latin typeface="Acumin Pro" panose="020B0504020202020204"/>
              </a:rPr>
              <a:t>could</a:t>
            </a:r>
            <a:r>
              <a:rPr lang="en-US" dirty="0">
                <a:latin typeface="Acumin Pro" panose="020B0504020202020204"/>
              </a:rPr>
              <a:t> conflict resolution look like? </a:t>
            </a:r>
            <a:br>
              <a:rPr lang="en-US" dirty="0">
                <a:latin typeface="Acumin Pro" panose="020B0504020202020204"/>
              </a:rPr>
            </a:br>
            <a:endParaRPr lang="en-US" dirty="0">
              <a:latin typeface="Acumin Pro" panose="020B0504020202020204"/>
            </a:endParaRPr>
          </a:p>
          <a:p>
            <a:pPr marL="285750" indent="-285750">
              <a:buFont typeface="Arial" panose="020B0604020202020204" pitchFamily="34" charset="0"/>
              <a:buChar char="•"/>
            </a:pPr>
            <a:endParaRPr lang="en-US" dirty="0">
              <a:latin typeface="Acumin Pro" panose="020B0504020202020204"/>
            </a:endParaRPr>
          </a:p>
          <a:p>
            <a:br>
              <a:rPr lang="en-US" dirty="0">
                <a:latin typeface="Acumin Pro" panose="020B0504020202020204"/>
              </a:rPr>
            </a:br>
            <a:endParaRPr lang="en-US" dirty="0">
              <a:latin typeface="Acumin Pro" panose="020B0504020202020204"/>
            </a:endParaRPr>
          </a:p>
        </p:txBody>
      </p:sp>
    </p:spTree>
    <p:extLst>
      <p:ext uri="{BB962C8B-B14F-4D97-AF65-F5344CB8AC3E}">
        <p14:creationId xmlns:p14="http://schemas.microsoft.com/office/powerpoint/2010/main" val="3783125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Engaging with Sources of conflict</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13" name="TextBox 12">
            <a:extLst>
              <a:ext uri="{FF2B5EF4-FFF2-40B4-BE49-F238E27FC236}">
                <a16:creationId xmlns:a16="http://schemas.microsoft.com/office/drawing/2014/main" id="{27315585-D69D-4091-E484-ACC2374975DA}"/>
              </a:ext>
            </a:extLst>
          </p:cNvPr>
          <p:cNvSpPr txBox="1"/>
          <p:nvPr/>
        </p:nvSpPr>
        <p:spPr>
          <a:xfrm>
            <a:off x="247187" y="1146528"/>
            <a:ext cx="11490383" cy="461665"/>
          </a:xfrm>
          <a:prstGeom prst="rect">
            <a:avLst/>
          </a:prstGeom>
          <a:noFill/>
        </p:spPr>
        <p:txBody>
          <a:bodyPr wrap="square" rtlCol="0">
            <a:spAutoFit/>
          </a:bodyPr>
          <a:lstStyle/>
          <a:p>
            <a:r>
              <a:rPr lang="en-US" sz="2400" b="1" dirty="0">
                <a:latin typeface="Acumin Pro" panose="020B0504020202020204"/>
              </a:rPr>
              <a:t>Case Study</a:t>
            </a:r>
            <a:r>
              <a:rPr lang="en-US" sz="2400" dirty="0">
                <a:latin typeface="Acumin Pro" panose="020B0504020202020204"/>
              </a:rPr>
              <a:t>: Russia and Ukraine</a:t>
            </a:r>
          </a:p>
        </p:txBody>
      </p:sp>
      <p:sp>
        <p:nvSpPr>
          <p:cNvPr id="12" name="TextBox 11">
            <a:extLst>
              <a:ext uri="{FF2B5EF4-FFF2-40B4-BE49-F238E27FC236}">
                <a16:creationId xmlns:a16="http://schemas.microsoft.com/office/drawing/2014/main" id="{FDC42D32-B3DF-591E-4DCD-D3D749F142CE}"/>
              </a:ext>
            </a:extLst>
          </p:cNvPr>
          <p:cNvSpPr txBox="1"/>
          <p:nvPr/>
        </p:nvSpPr>
        <p:spPr>
          <a:xfrm>
            <a:off x="247187" y="1977057"/>
            <a:ext cx="10043970" cy="1477328"/>
          </a:xfrm>
          <a:prstGeom prst="rect">
            <a:avLst/>
          </a:prstGeom>
          <a:noFill/>
        </p:spPr>
        <p:txBody>
          <a:bodyPr wrap="square">
            <a:spAutoFit/>
          </a:bodyPr>
          <a:lstStyle/>
          <a:p>
            <a:pPr marL="285750" indent="-285750">
              <a:buFont typeface="Arial" panose="020B0604020202020204" pitchFamily="34" charset="0"/>
              <a:buChar char="•"/>
            </a:pPr>
            <a:r>
              <a:rPr lang="en-US" dirty="0">
                <a:latin typeface="Acumin Pro" panose="020B0504020202020204"/>
              </a:rPr>
              <a:t>How have the sources of conflict changed (if at all) over the course of history? </a:t>
            </a:r>
          </a:p>
          <a:p>
            <a:pPr marL="285750" indent="-285750">
              <a:buFont typeface="Arial" panose="020B0604020202020204" pitchFamily="34" charset="0"/>
              <a:buChar char="•"/>
            </a:pPr>
            <a:endParaRPr lang="en-US" dirty="0">
              <a:latin typeface="Acumin Pro" panose="020B0504020202020204"/>
            </a:endParaRPr>
          </a:p>
          <a:p>
            <a:pPr marL="285750" indent="-285750">
              <a:buFont typeface="Arial" panose="020B0604020202020204" pitchFamily="34" charset="0"/>
              <a:buChar char="•"/>
            </a:pPr>
            <a:r>
              <a:rPr lang="en-US" dirty="0">
                <a:latin typeface="Acumin Pro" panose="020B0504020202020204"/>
              </a:rPr>
              <a:t>How might misunderstanding over the sources of conflict or valuing the sources differently exacerbate the conflict?</a:t>
            </a:r>
            <a:br>
              <a:rPr lang="en-US" dirty="0">
                <a:latin typeface="Acumin Pro" panose="020B0504020202020204"/>
              </a:rPr>
            </a:br>
            <a:endParaRPr lang="en-US" dirty="0">
              <a:latin typeface="Acumin Pro" panose="020B0504020202020204"/>
            </a:endParaRPr>
          </a:p>
        </p:txBody>
      </p:sp>
    </p:spTree>
    <p:extLst>
      <p:ext uri="{BB962C8B-B14F-4D97-AF65-F5344CB8AC3E}">
        <p14:creationId xmlns:p14="http://schemas.microsoft.com/office/powerpoint/2010/main" val="280390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Debrief</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12" name="TextBox 11">
            <a:extLst>
              <a:ext uri="{FF2B5EF4-FFF2-40B4-BE49-F238E27FC236}">
                <a16:creationId xmlns:a16="http://schemas.microsoft.com/office/drawing/2014/main" id="{FDC42D32-B3DF-591E-4DCD-D3D749F142CE}"/>
              </a:ext>
            </a:extLst>
          </p:cNvPr>
          <p:cNvSpPr txBox="1"/>
          <p:nvPr/>
        </p:nvSpPr>
        <p:spPr>
          <a:xfrm>
            <a:off x="263812" y="1129159"/>
            <a:ext cx="10961907" cy="286232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Acumin Pro" panose="020B0504020202020204"/>
              </a:rPr>
              <a:t>What did this activity teach you about conflict? Did your perspective change at all? How so?</a:t>
            </a:r>
          </a:p>
          <a:p>
            <a:pPr marL="342900" indent="-342900">
              <a:buFont typeface="Arial" panose="020B0604020202020204" pitchFamily="34" charset="0"/>
              <a:buChar char="•"/>
            </a:pPr>
            <a:endParaRPr lang="en-US" sz="2000" dirty="0">
              <a:latin typeface="Acumin Pro" panose="020B0504020202020204"/>
            </a:endParaRPr>
          </a:p>
          <a:p>
            <a:pPr marL="342900" indent="-342900">
              <a:buFont typeface="Arial" panose="020B0604020202020204" pitchFamily="34" charset="0"/>
              <a:buChar char="•"/>
            </a:pPr>
            <a:r>
              <a:rPr lang="en-US" sz="2000" dirty="0">
                <a:latin typeface="Acumin Pro" panose="020B0504020202020204"/>
              </a:rPr>
              <a:t>What barriers exist to identifying the source(s) of conflict?</a:t>
            </a:r>
          </a:p>
          <a:p>
            <a:pPr marL="342900" indent="-342900">
              <a:buFont typeface="Arial" panose="020B0604020202020204" pitchFamily="34" charset="0"/>
              <a:buChar char="•"/>
            </a:pPr>
            <a:endParaRPr lang="en-US" sz="2000" dirty="0">
              <a:latin typeface="Acumin Pro" panose="020B0504020202020204"/>
            </a:endParaRPr>
          </a:p>
          <a:p>
            <a:pPr marL="342900" indent="-342900">
              <a:buFont typeface="Arial" panose="020B0604020202020204" pitchFamily="34" charset="0"/>
              <a:buChar char="•"/>
            </a:pPr>
            <a:r>
              <a:rPr lang="en-US" sz="2000" dirty="0">
                <a:latin typeface="Acumin Pro" panose="020B0504020202020204"/>
              </a:rPr>
              <a:t>Can you think of a time you worked through an intercultural conflict by identifying the source(s)? What was the outcome?</a:t>
            </a:r>
          </a:p>
          <a:p>
            <a:pPr marL="342900" indent="-342900">
              <a:buFont typeface="Arial" panose="020B0604020202020204" pitchFamily="34" charset="0"/>
              <a:buChar char="•"/>
            </a:pPr>
            <a:endParaRPr lang="en-US" sz="2000" dirty="0">
              <a:latin typeface="Acumin Pro" panose="020B0504020202020204"/>
            </a:endParaRPr>
          </a:p>
          <a:p>
            <a:pPr marL="342900" indent="-342900">
              <a:buFont typeface="Arial" panose="020B0604020202020204" pitchFamily="34" charset="0"/>
              <a:buChar char="•"/>
            </a:pPr>
            <a:r>
              <a:rPr lang="en-US" sz="2000" dirty="0">
                <a:latin typeface="Acumin Pro" panose="020B0504020202020204"/>
              </a:rPr>
              <a:t>How will you take what you learned and apply it to your daily life?</a:t>
            </a:r>
            <a:br>
              <a:rPr lang="en-US" sz="2000" dirty="0">
                <a:latin typeface="Acumin Pro" panose="020B0504020202020204"/>
              </a:rPr>
            </a:br>
            <a:endParaRPr lang="en-US" sz="2000" dirty="0">
              <a:latin typeface="Acumin Pro" panose="020B0504020202020204"/>
            </a:endParaRPr>
          </a:p>
        </p:txBody>
      </p:sp>
    </p:spTree>
    <p:extLst>
      <p:ext uri="{BB962C8B-B14F-4D97-AF65-F5344CB8AC3E}">
        <p14:creationId xmlns:p14="http://schemas.microsoft.com/office/powerpoint/2010/main" val="557668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120" y="1071944"/>
            <a:ext cx="10210433" cy="1200329"/>
          </a:xfrm>
          <a:prstGeom prst="rect">
            <a:avLst/>
          </a:prstGeom>
          <a:noFill/>
        </p:spPr>
        <p:txBody>
          <a:bodyPr wrap="square" rtlCol="0">
            <a:spAutoFit/>
          </a:bodyPr>
          <a:lstStyle/>
          <a:p>
            <a:r>
              <a:rPr lang="en-US" sz="2400" b="1" dirty="0">
                <a:latin typeface="Acumin Pro" panose="020B0504020202020204" pitchFamily="34" charset="0"/>
                <a:ea typeface="Arial" charset="0"/>
                <a:cs typeface="Arial" charset="0"/>
              </a:rPr>
              <a:t>Cognitive </a:t>
            </a:r>
            <a:r>
              <a:rPr lang="en-US" sz="2400" dirty="0">
                <a:latin typeface="Acumin Pro" panose="020B0504020202020204" pitchFamily="34" charset="0"/>
                <a:ea typeface="Arial" charset="0"/>
                <a:cs typeface="Arial" charset="0"/>
              </a:rPr>
              <a:t>is related to perceptions of history – e.g., after walking away from an interaction with someone, you tell a different story about the interaction than they tell. </a:t>
            </a:r>
            <a:endParaRPr lang="en-US" sz="3600" dirty="0">
              <a:latin typeface="Acumin Pro" panose="020B0504020202020204" pitchFamily="34" charset="0"/>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Cognitive</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13" name="Graphic 12" descr="Brain outline">
            <a:extLst>
              <a:ext uri="{FF2B5EF4-FFF2-40B4-BE49-F238E27FC236}">
                <a16:creationId xmlns:a16="http://schemas.microsoft.com/office/drawing/2014/main" id="{7E74350D-6AFA-98A3-4A3E-7BF42E7D95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46790" y="-67860"/>
            <a:ext cx="914400" cy="914400"/>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3C49555C-C76B-DD00-9B42-E2243AE593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120" y="2829854"/>
            <a:ext cx="5917911" cy="3592357"/>
          </a:xfrm>
          <a:prstGeom prst="rect">
            <a:avLst/>
          </a:prstGeom>
        </p:spPr>
      </p:pic>
    </p:spTree>
    <p:extLst>
      <p:ext uri="{BB962C8B-B14F-4D97-AF65-F5344CB8AC3E}">
        <p14:creationId xmlns:p14="http://schemas.microsoft.com/office/powerpoint/2010/main" val="2136970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120" y="1129877"/>
            <a:ext cx="10614879" cy="830997"/>
          </a:xfrm>
          <a:prstGeom prst="rect">
            <a:avLst/>
          </a:prstGeom>
          <a:noFill/>
        </p:spPr>
        <p:txBody>
          <a:bodyPr wrap="square" rtlCol="0">
            <a:spAutoFit/>
          </a:bodyPr>
          <a:lstStyle/>
          <a:p>
            <a:r>
              <a:rPr lang="en-US" sz="2400" b="1" dirty="0">
                <a:latin typeface="Acumin Pro" panose="020B0504020202020204" pitchFamily="34" charset="0"/>
                <a:ea typeface="Arial" charset="0"/>
                <a:cs typeface="Arial" charset="0"/>
              </a:rPr>
              <a:t>Affective </a:t>
            </a:r>
            <a:r>
              <a:rPr lang="en-US" sz="2400" dirty="0">
                <a:latin typeface="Acumin Pro" panose="020B0504020202020204" pitchFamily="34" charset="0"/>
                <a:ea typeface="Arial" charset="0"/>
                <a:cs typeface="Arial" charset="0"/>
              </a:rPr>
              <a:t>is related to a mismatch in attitudes – e.g., one group is afraid of another group and that group is resentful and angry at the other.</a:t>
            </a:r>
            <a:endParaRPr lang="en-US" sz="3600" dirty="0">
              <a:latin typeface="Acumin Pro" panose="020B0504020202020204" pitchFamily="34" charset="0"/>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Affective</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11" name="Graphic 10" descr="Smiling face outline with solid fill">
            <a:extLst>
              <a:ext uri="{FF2B5EF4-FFF2-40B4-BE49-F238E27FC236}">
                <a16:creationId xmlns:a16="http://schemas.microsoft.com/office/drawing/2014/main" id="{BD34A493-D23E-1AFD-2F69-93B04BF67D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72632" y="-43490"/>
            <a:ext cx="914400" cy="914400"/>
          </a:xfrm>
          <a:prstGeom prst="rect">
            <a:avLst/>
          </a:prstGeom>
        </p:spPr>
      </p:pic>
      <p:pic>
        <p:nvPicPr>
          <p:cNvPr id="5" name="Picture 4" descr="A picture containing text, silhouette&#10;&#10;Description automatically generated">
            <a:extLst>
              <a:ext uri="{FF2B5EF4-FFF2-40B4-BE49-F238E27FC236}">
                <a16:creationId xmlns:a16="http://schemas.microsoft.com/office/drawing/2014/main" id="{8635BDBB-81D9-FE90-311F-5C0110FC9D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810" y="2667398"/>
            <a:ext cx="6525511" cy="4190602"/>
          </a:xfrm>
          <a:prstGeom prst="rect">
            <a:avLst/>
          </a:prstGeom>
        </p:spPr>
      </p:pic>
    </p:spTree>
    <p:extLst>
      <p:ext uri="{BB962C8B-B14F-4D97-AF65-F5344CB8AC3E}">
        <p14:creationId xmlns:p14="http://schemas.microsoft.com/office/powerpoint/2010/main" val="3867014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121" y="1139529"/>
            <a:ext cx="9918528" cy="1200329"/>
          </a:xfrm>
          <a:prstGeom prst="rect">
            <a:avLst/>
          </a:prstGeom>
          <a:noFill/>
        </p:spPr>
        <p:txBody>
          <a:bodyPr wrap="square" rtlCol="0">
            <a:spAutoFit/>
          </a:bodyPr>
          <a:lstStyle/>
          <a:p>
            <a:r>
              <a:rPr lang="en-US" sz="2400" b="1" dirty="0">
                <a:latin typeface="Acumin Pro" panose="020B0504020202020204" pitchFamily="34" charset="0"/>
                <a:ea typeface="Arial" charset="0"/>
                <a:cs typeface="Arial" charset="0"/>
              </a:rPr>
              <a:t>Value </a:t>
            </a:r>
            <a:r>
              <a:rPr lang="en-US" sz="2400" dirty="0">
                <a:latin typeface="Acumin Pro" panose="020B0504020202020204" pitchFamily="34" charset="0"/>
                <a:ea typeface="Arial" charset="0"/>
                <a:cs typeface="Arial" charset="0"/>
              </a:rPr>
              <a:t>is related to our valuing system and how our convictions about what is most important impact our behavior – e.g., religious or political convictions.</a:t>
            </a:r>
            <a:endParaRPr lang="en-US" sz="3600" dirty="0">
              <a:latin typeface="Acumin Pro" panose="020B0504020202020204" pitchFamily="34" charset="0"/>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Value</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11" name="Graphic 10" descr="Diamond outline">
            <a:extLst>
              <a:ext uri="{FF2B5EF4-FFF2-40B4-BE49-F238E27FC236}">
                <a16:creationId xmlns:a16="http://schemas.microsoft.com/office/drawing/2014/main" id="{25AA8B8B-49C9-7DC3-1A08-71D726FF08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72632" y="-54921"/>
            <a:ext cx="914400" cy="914400"/>
          </a:xfrm>
          <a:prstGeom prst="rect">
            <a:avLst/>
          </a:prstGeom>
        </p:spPr>
      </p:pic>
      <p:pic>
        <p:nvPicPr>
          <p:cNvPr id="5" name="Picture 4" descr="A picture containing text, silhouette&#10;&#10;Description automatically generated">
            <a:extLst>
              <a:ext uri="{FF2B5EF4-FFF2-40B4-BE49-F238E27FC236}">
                <a16:creationId xmlns:a16="http://schemas.microsoft.com/office/drawing/2014/main" id="{825AFE4A-2E16-3163-8388-FAB28CA2585E}"/>
              </a:ext>
            </a:extLst>
          </p:cNvPr>
          <p:cNvPicPr>
            <a:picLocks noChangeAspect="1"/>
          </p:cNvPicPr>
          <p:nvPr/>
        </p:nvPicPr>
        <p:blipFill rotWithShape="1">
          <a:blip r:embed="rId6">
            <a:extLst>
              <a:ext uri="{28A0092B-C50C-407E-A947-70E740481C1C}">
                <a14:useLocalDpi xmlns:a14="http://schemas.microsoft.com/office/drawing/2010/main" val="0"/>
              </a:ext>
            </a:extLst>
          </a:blip>
          <a:srcRect l="14513" r="9976"/>
          <a:stretch/>
        </p:blipFill>
        <p:spPr>
          <a:xfrm>
            <a:off x="130810" y="2605996"/>
            <a:ext cx="4438997" cy="3981796"/>
          </a:xfrm>
          <a:prstGeom prst="rect">
            <a:avLst/>
          </a:prstGeom>
        </p:spPr>
      </p:pic>
    </p:spTree>
    <p:extLst>
      <p:ext uri="{BB962C8B-B14F-4D97-AF65-F5344CB8AC3E}">
        <p14:creationId xmlns:p14="http://schemas.microsoft.com/office/powerpoint/2010/main" val="2111140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121" y="1200216"/>
            <a:ext cx="9918528" cy="830997"/>
          </a:xfrm>
          <a:prstGeom prst="rect">
            <a:avLst/>
          </a:prstGeom>
          <a:noFill/>
        </p:spPr>
        <p:txBody>
          <a:bodyPr wrap="square" rtlCol="0">
            <a:spAutoFit/>
          </a:bodyPr>
          <a:lstStyle/>
          <a:p>
            <a:r>
              <a:rPr lang="en-US" sz="2400" b="1" dirty="0">
                <a:latin typeface="Acumin Pro" panose="020B0504020202020204" pitchFamily="34" charset="0"/>
                <a:ea typeface="Arial" charset="0"/>
                <a:cs typeface="Arial" charset="0"/>
              </a:rPr>
              <a:t>Goal </a:t>
            </a:r>
            <a:r>
              <a:rPr lang="en-US" sz="2400" dirty="0">
                <a:latin typeface="Acumin Pro" panose="020B0504020202020204" pitchFamily="34" charset="0"/>
                <a:ea typeface="Arial" charset="0"/>
                <a:cs typeface="Arial" charset="0"/>
              </a:rPr>
              <a:t>is related to the use of resources and how outcomes are assessed – e.g., competition for resources that represent quality of life to people.</a:t>
            </a:r>
            <a:endParaRPr lang="en-US" sz="3600" dirty="0">
              <a:latin typeface="Acumin Pro" panose="020B0504020202020204" pitchFamily="34" charset="0"/>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Goal</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11" name="Graphic 10" descr="Soccer Goal outline">
            <a:extLst>
              <a:ext uri="{FF2B5EF4-FFF2-40B4-BE49-F238E27FC236}">
                <a16:creationId xmlns:a16="http://schemas.microsoft.com/office/drawing/2014/main" id="{B4528CCB-D94D-A8D7-9A8B-2869A182E3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72632" y="-67860"/>
            <a:ext cx="914400" cy="914400"/>
          </a:xfrm>
          <a:prstGeom prst="rect">
            <a:avLst/>
          </a:prstGeom>
        </p:spPr>
      </p:pic>
      <p:pic>
        <p:nvPicPr>
          <p:cNvPr id="5" name="Picture 4" descr="A picture containing text, vector graphics&#10;&#10;Description automatically generated">
            <a:extLst>
              <a:ext uri="{FF2B5EF4-FFF2-40B4-BE49-F238E27FC236}">
                <a16:creationId xmlns:a16="http://schemas.microsoft.com/office/drawing/2014/main" id="{FD9D541E-7E0D-288E-5DE5-185EEFDA9C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9674" y="2358038"/>
            <a:ext cx="6607367" cy="4404911"/>
          </a:xfrm>
          <a:prstGeom prst="rect">
            <a:avLst/>
          </a:prstGeom>
        </p:spPr>
      </p:pic>
    </p:spTree>
    <p:extLst>
      <p:ext uri="{BB962C8B-B14F-4D97-AF65-F5344CB8AC3E}">
        <p14:creationId xmlns:p14="http://schemas.microsoft.com/office/powerpoint/2010/main" val="78430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121" y="1182407"/>
            <a:ext cx="9918528" cy="830997"/>
          </a:xfrm>
          <a:prstGeom prst="rect">
            <a:avLst/>
          </a:prstGeom>
          <a:noFill/>
        </p:spPr>
        <p:txBody>
          <a:bodyPr wrap="square" rtlCol="0">
            <a:spAutoFit/>
          </a:bodyPr>
          <a:lstStyle/>
          <a:p>
            <a:r>
              <a:rPr lang="en-US" sz="2400" b="1" dirty="0">
                <a:latin typeface="Acumin Pro" panose="020B0504020202020204" pitchFamily="34" charset="0"/>
                <a:ea typeface="Arial" charset="0"/>
                <a:cs typeface="Arial" charset="0"/>
              </a:rPr>
              <a:t>Interest </a:t>
            </a:r>
            <a:r>
              <a:rPr lang="en-US" sz="2400" dirty="0">
                <a:latin typeface="Acumin Pro" panose="020B0504020202020204" pitchFamily="34" charset="0"/>
                <a:ea typeface="Arial" charset="0"/>
                <a:cs typeface="Arial" charset="0"/>
              </a:rPr>
              <a:t>is related to decision-making processes – e.g., preferences for different plans of action or ways of being. </a:t>
            </a:r>
            <a:endParaRPr lang="en-US" sz="3600" dirty="0">
              <a:latin typeface="Acumin Pro" panose="020B0504020202020204" pitchFamily="34" charset="0"/>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interest</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11" name="Graphic 10" descr="Blueprint outline">
            <a:extLst>
              <a:ext uri="{FF2B5EF4-FFF2-40B4-BE49-F238E27FC236}">
                <a16:creationId xmlns:a16="http://schemas.microsoft.com/office/drawing/2014/main" id="{23DEAF30-9CB4-2651-C7BB-39042F10E1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72632" y="-67860"/>
            <a:ext cx="914400" cy="914400"/>
          </a:xfrm>
          <a:prstGeom prst="rect">
            <a:avLst/>
          </a:prstGeom>
        </p:spPr>
      </p:pic>
      <p:pic>
        <p:nvPicPr>
          <p:cNvPr id="5" name="Picture 4" descr="A picture containing arrow&#10;&#10;Description automatically generated">
            <a:extLst>
              <a:ext uri="{FF2B5EF4-FFF2-40B4-BE49-F238E27FC236}">
                <a16:creationId xmlns:a16="http://schemas.microsoft.com/office/drawing/2014/main" id="{5CF8FF3B-2177-C8F7-46B7-BCDF7D3609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121" y="2578331"/>
            <a:ext cx="5852160" cy="3596640"/>
          </a:xfrm>
          <a:prstGeom prst="rect">
            <a:avLst/>
          </a:prstGeom>
        </p:spPr>
      </p:pic>
    </p:spTree>
    <p:extLst>
      <p:ext uri="{BB962C8B-B14F-4D97-AF65-F5344CB8AC3E}">
        <p14:creationId xmlns:p14="http://schemas.microsoft.com/office/powerpoint/2010/main" val="331180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Engaging with sources of conflict</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11" name="TextBox 10">
            <a:extLst>
              <a:ext uri="{FF2B5EF4-FFF2-40B4-BE49-F238E27FC236}">
                <a16:creationId xmlns:a16="http://schemas.microsoft.com/office/drawing/2014/main" id="{0197608A-4EF2-7E5A-7856-FC5C98426767}"/>
              </a:ext>
            </a:extLst>
          </p:cNvPr>
          <p:cNvSpPr txBox="1"/>
          <p:nvPr/>
        </p:nvSpPr>
        <p:spPr>
          <a:xfrm>
            <a:off x="815121" y="3919073"/>
            <a:ext cx="10241280" cy="2031325"/>
          </a:xfrm>
          <a:prstGeom prst="rect">
            <a:avLst/>
          </a:prstGeom>
          <a:noFill/>
        </p:spPr>
        <p:txBody>
          <a:bodyPr wrap="square" rtlCol="0">
            <a:spAutoFit/>
          </a:bodyPr>
          <a:lstStyle/>
          <a:p>
            <a:r>
              <a:rPr lang="en-US" b="1" dirty="0">
                <a:latin typeface="Acumin Pro" panose="020B0504020202020204"/>
              </a:rPr>
              <a:t>Which conflict source does this example correspond to?</a:t>
            </a:r>
            <a:br>
              <a:rPr lang="en-US" dirty="0">
                <a:latin typeface="Acumin Pro" panose="020B0504020202020204"/>
              </a:rPr>
            </a:br>
            <a:endParaRPr lang="en-US" dirty="0">
              <a:latin typeface="Acumin Pro" panose="020B0504020202020204"/>
            </a:endParaRPr>
          </a:p>
          <a:p>
            <a:pPr marL="342900" indent="-342900">
              <a:buFont typeface="Arial" panose="020B0604020202020204" pitchFamily="34" charset="0"/>
              <a:buChar char="•"/>
            </a:pPr>
            <a:r>
              <a:rPr lang="en-US" dirty="0">
                <a:latin typeface="Acumin Pro" panose="020B0504020202020204"/>
              </a:rPr>
              <a:t>Cognitive (i.e.,</a:t>
            </a:r>
            <a:r>
              <a:rPr lang="en-US" sz="1800" dirty="0">
                <a:latin typeface="Acumin Pro" panose="020B0504020202020204" pitchFamily="34" charset="0"/>
                <a:ea typeface="Arial" charset="0"/>
                <a:cs typeface="Arial" charset="0"/>
              </a:rPr>
              <a:t> perceptions of history)</a:t>
            </a:r>
            <a:endParaRPr lang="en-US" dirty="0">
              <a:latin typeface="Acumin Pro" panose="020B0504020202020204"/>
            </a:endParaRPr>
          </a:p>
          <a:p>
            <a:pPr marL="342900" indent="-342900">
              <a:buFont typeface="Arial" panose="020B0604020202020204" pitchFamily="34" charset="0"/>
              <a:buChar char="•"/>
            </a:pPr>
            <a:r>
              <a:rPr lang="en-US" dirty="0">
                <a:latin typeface="Acumin Pro" panose="020B0504020202020204"/>
              </a:rPr>
              <a:t>Affective (i.e., </a:t>
            </a:r>
            <a:r>
              <a:rPr lang="en-US" sz="1800" dirty="0">
                <a:latin typeface="Acumin Pro" panose="020B0504020202020204" pitchFamily="34" charset="0"/>
                <a:ea typeface="Arial" charset="0"/>
                <a:cs typeface="Arial" charset="0"/>
              </a:rPr>
              <a:t>mismatch in attitudes)</a:t>
            </a:r>
            <a:endParaRPr lang="en-US" dirty="0">
              <a:latin typeface="Acumin Pro" panose="020B0504020202020204"/>
            </a:endParaRPr>
          </a:p>
          <a:p>
            <a:pPr marL="342900" indent="-342900">
              <a:buFont typeface="Arial" panose="020B0604020202020204" pitchFamily="34" charset="0"/>
              <a:buChar char="•"/>
            </a:pPr>
            <a:r>
              <a:rPr lang="en-US" dirty="0">
                <a:latin typeface="Acumin Pro" panose="020B0504020202020204"/>
              </a:rPr>
              <a:t>Value (i.e., convictions impacting behavior)</a:t>
            </a:r>
          </a:p>
          <a:p>
            <a:pPr marL="342900" indent="-342900">
              <a:buFont typeface="Arial" panose="020B0604020202020204" pitchFamily="34" charset="0"/>
              <a:buChar char="•"/>
            </a:pPr>
            <a:r>
              <a:rPr lang="en-US" dirty="0">
                <a:latin typeface="Acumin Pro" panose="020B0504020202020204"/>
              </a:rPr>
              <a:t>Goal (i.e., use of resources and outcome assessment)</a:t>
            </a:r>
          </a:p>
          <a:p>
            <a:pPr marL="342900" indent="-342900">
              <a:buFont typeface="Arial" panose="020B0604020202020204" pitchFamily="34" charset="0"/>
              <a:buChar char="•"/>
            </a:pPr>
            <a:r>
              <a:rPr lang="en-US" dirty="0">
                <a:latin typeface="Acumin Pro" panose="020B0504020202020204"/>
              </a:rPr>
              <a:t>Interest (i.e., different decision-making processes and ways of being)</a:t>
            </a:r>
            <a:endParaRPr lang="en-US" sz="1100" dirty="0">
              <a:latin typeface="Acumin Pro" panose="020B0504020202020204"/>
            </a:endParaRPr>
          </a:p>
        </p:txBody>
      </p:sp>
      <p:sp>
        <p:nvSpPr>
          <p:cNvPr id="12" name="TextBox 11">
            <a:extLst>
              <a:ext uri="{FF2B5EF4-FFF2-40B4-BE49-F238E27FC236}">
                <a16:creationId xmlns:a16="http://schemas.microsoft.com/office/drawing/2014/main" id="{390DF519-87B4-69F7-2F02-4E62BF817F98}"/>
              </a:ext>
            </a:extLst>
          </p:cNvPr>
          <p:cNvSpPr txBox="1"/>
          <p:nvPr/>
        </p:nvSpPr>
        <p:spPr>
          <a:xfrm>
            <a:off x="815122" y="1182231"/>
            <a:ext cx="9846394" cy="1631216"/>
          </a:xfrm>
          <a:prstGeom prst="rect">
            <a:avLst/>
          </a:prstGeom>
          <a:noFill/>
        </p:spPr>
        <p:txBody>
          <a:bodyPr wrap="square" rtlCol="0">
            <a:spAutoFit/>
          </a:bodyPr>
          <a:lstStyle/>
          <a:p>
            <a:r>
              <a:rPr lang="en-US" sz="2000" b="1" dirty="0">
                <a:latin typeface="Acumin Pro" panose="020B0504020202020204" pitchFamily="34" charset="0"/>
                <a:ea typeface="Arial" charset="0"/>
                <a:cs typeface="Arial" charset="0"/>
              </a:rPr>
              <a:t>Example:</a:t>
            </a:r>
          </a:p>
          <a:p>
            <a:endParaRPr lang="en-US" sz="2000" b="1" dirty="0">
              <a:latin typeface="Acumin Pro" panose="020B0504020202020204" pitchFamily="34" charset="0"/>
              <a:ea typeface="Arial" charset="0"/>
              <a:cs typeface="Arial" charset="0"/>
            </a:endParaRPr>
          </a:p>
          <a:p>
            <a:r>
              <a:rPr lang="en-US" sz="2000" dirty="0">
                <a:latin typeface="Acumin Pro" panose="020B0504020202020204" pitchFamily="34" charset="0"/>
                <a:ea typeface="Arial" charset="0"/>
                <a:cs typeface="Arial" charset="0"/>
              </a:rPr>
              <a:t>A majority identity police officer has a conflict with a citizen of a minoritized racial identity. Each brings very different expectations and emotional states into the interaction.  </a:t>
            </a:r>
            <a:endParaRPr lang="en-US" sz="3200" dirty="0">
              <a:latin typeface="Acumin Pro" panose="020B0504020202020204" pitchFamily="34" charset="0"/>
              <a:ea typeface="Arial" charset="0"/>
              <a:cs typeface="Arial" charset="0"/>
            </a:endParaRPr>
          </a:p>
        </p:txBody>
      </p:sp>
    </p:spTree>
    <p:extLst>
      <p:ext uri="{BB962C8B-B14F-4D97-AF65-F5344CB8AC3E}">
        <p14:creationId xmlns:p14="http://schemas.microsoft.com/office/powerpoint/2010/main" val="1490333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3924524" y="147556"/>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Engaging with sources of conflict</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12" name="TextBox 11">
            <a:extLst>
              <a:ext uri="{FF2B5EF4-FFF2-40B4-BE49-F238E27FC236}">
                <a16:creationId xmlns:a16="http://schemas.microsoft.com/office/drawing/2014/main" id="{390DF519-87B4-69F7-2F02-4E62BF817F98}"/>
              </a:ext>
            </a:extLst>
          </p:cNvPr>
          <p:cNvSpPr txBox="1"/>
          <p:nvPr/>
        </p:nvSpPr>
        <p:spPr>
          <a:xfrm>
            <a:off x="815121" y="1182231"/>
            <a:ext cx="9749117" cy="1631216"/>
          </a:xfrm>
          <a:prstGeom prst="rect">
            <a:avLst/>
          </a:prstGeom>
          <a:noFill/>
        </p:spPr>
        <p:txBody>
          <a:bodyPr wrap="square" rtlCol="0">
            <a:spAutoFit/>
          </a:bodyPr>
          <a:lstStyle/>
          <a:p>
            <a:r>
              <a:rPr lang="en-US" sz="2000" b="1" dirty="0">
                <a:latin typeface="Acumin Pro" panose="020B0504020202020204" pitchFamily="34" charset="0"/>
                <a:ea typeface="Arial" charset="0"/>
                <a:cs typeface="Arial" charset="0"/>
              </a:rPr>
              <a:t>Example:</a:t>
            </a:r>
          </a:p>
          <a:p>
            <a:endParaRPr lang="en-US" sz="2000" b="1" dirty="0">
              <a:latin typeface="Acumin Pro" panose="020B0504020202020204" pitchFamily="34" charset="0"/>
              <a:ea typeface="Arial" charset="0"/>
              <a:cs typeface="Arial" charset="0"/>
            </a:endParaRPr>
          </a:p>
          <a:p>
            <a:r>
              <a:rPr lang="en-US" sz="2000" dirty="0">
                <a:latin typeface="Acumin Pro" panose="020B0504020202020204" pitchFamily="34" charset="0"/>
                <a:ea typeface="Arial" charset="0"/>
                <a:cs typeface="Arial" charset="0"/>
              </a:rPr>
              <a:t>You meet an acquaintance on the street, and they hold your hand a little too long, in your opinion, after shaking it. The acquaintance thinks they’re being flirtatious, and you feel creeped out.</a:t>
            </a:r>
            <a:endParaRPr lang="en-US" sz="3200" dirty="0">
              <a:latin typeface="Acumin Pro" panose="020B0504020202020204" pitchFamily="34" charset="0"/>
              <a:ea typeface="Arial" charset="0"/>
              <a:cs typeface="Arial" charset="0"/>
            </a:endParaRPr>
          </a:p>
        </p:txBody>
      </p:sp>
      <p:sp>
        <p:nvSpPr>
          <p:cNvPr id="13" name="TextBox 12">
            <a:extLst>
              <a:ext uri="{FF2B5EF4-FFF2-40B4-BE49-F238E27FC236}">
                <a16:creationId xmlns:a16="http://schemas.microsoft.com/office/drawing/2014/main" id="{9181454D-A51E-AE92-3C09-4B814DFF8EAD}"/>
              </a:ext>
            </a:extLst>
          </p:cNvPr>
          <p:cNvSpPr txBox="1"/>
          <p:nvPr/>
        </p:nvSpPr>
        <p:spPr>
          <a:xfrm>
            <a:off x="815121" y="3919073"/>
            <a:ext cx="10241280" cy="2031325"/>
          </a:xfrm>
          <a:prstGeom prst="rect">
            <a:avLst/>
          </a:prstGeom>
          <a:noFill/>
        </p:spPr>
        <p:txBody>
          <a:bodyPr wrap="square" rtlCol="0">
            <a:spAutoFit/>
          </a:bodyPr>
          <a:lstStyle/>
          <a:p>
            <a:r>
              <a:rPr lang="en-US" b="1" dirty="0">
                <a:latin typeface="Acumin Pro" panose="020B0504020202020204"/>
              </a:rPr>
              <a:t>Which conflict source does this example correspond to?</a:t>
            </a:r>
            <a:br>
              <a:rPr lang="en-US" dirty="0">
                <a:latin typeface="Acumin Pro" panose="020B0504020202020204"/>
              </a:rPr>
            </a:br>
            <a:endParaRPr lang="en-US" dirty="0">
              <a:latin typeface="Acumin Pro" panose="020B0504020202020204"/>
            </a:endParaRPr>
          </a:p>
          <a:p>
            <a:pPr marL="342900" indent="-342900">
              <a:buFont typeface="Arial" panose="020B0604020202020204" pitchFamily="34" charset="0"/>
              <a:buChar char="•"/>
            </a:pPr>
            <a:r>
              <a:rPr lang="en-US" dirty="0">
                <a:latin typeface="Acumin Pro" panose="020B0504020202020204"/>
              </a:rPr>
              <a:t>Cognitive (i.e.,</a:t>
            </a:r>
            <a:r>
              <a:rPr lang="en-US" sz="1800" dirty="0">
                <a:latin typeface="Acumin Pro" panose="020B0504020202020204" pitchFamily="34" charset="0"/>
                <a:ea typeface="Arial" charset="0"/>
                <a:cs typeface="Arial" charset="0"/>
              </a:rPr>
              <a:t> perceptions of history)</a:t>
            </a:r>
            <a:endParaRPr lang="en-US" dirty="0">
              <a:latin typeface="Acumin Pro" panose="020B0504020202020204"/>
            </a:endParaRPr>
          </a:p>
          <a:p>
            <a:pPr marL="342900" indent="-342900">
              <a:buFont typeface="Arial" panose="020B0604020202020204" pitchFamily="34" charset="0"/>
              <a:buChar char="•"/>
            </a:pPr>
            <a:r>
              <a:rPr lang="en-US" dirty="0">
                <a:latin typeface="Acumin Pro" panose="020B0504020202020204"/>
              </a:rPr>
              <a:t>Affective (i.e., </a:t>
            </a:r>
            <a:r>
              <a:rPr lang="en-US" sz="1800" dirty="0">
                <a:latin typeface="Acumin Pro" panose="020B0504020202020204" pitchFamily="34" charset="0"/>
                <a:ea typeface="Arial" charset="0"/>
                <a:cs typeface="Arial" charset="0"/>
              </a:rPr>
              <a:t>mismatch in attitudes)</a:t>
            </a:r>
            <a:endParaRPr lang="en-US" dirty="0">
              <a:latin typeface="Acumin Pro" panose="020B0504020202020204"/>
            </a:endParaRPr>
          </a:p>
          <a:p>
            <a:pPr marL="342900" indent="-342900">
              <a:buFont typeface="Arial" panose="020B0604020202020204" pitchFamily="34" charset="0"/>
              <a:buChar char="•"/>
            </a:pPr>
            <a:r>
              <a:rPr lang="en-US" dirty="0">
                <a:latin typeface="Acumin Pro" panose="020B0504020202020204"/>
              </a:rPr>
              <a:t>Value (i.e., convictions impacting behavior)</a:t>
            </a:r>
          </a:p>
          <a:p>
            <a:pPr marL="342900" indent="-342900">
              <a:buFont typeface="Arial" panose="020B0604020202020204" pitchFamily="34" charset="0"/>
              <a:buChar char="•"/>
            </a:pPr>
            <a:r>
              <a:rPr lang="en-US" dirty="0">
                <a:latin typeface="Acumin Pro" panose="020B0504020202020204"/>
              </a:rPr>
              <a:t>Goal (i.e., use of resources and outcome assessment)</a:t>
            </a:r>
          </a:p>
          <a:p>
            <a:pPr marL="342900" indent="-342900">
              <a:buFont typeface="Arial" panose="020B0604020202020204" pitchFamily="34" charset="0"/>
              <a:buChar char="•"/>
            </a:pPr>
            <a:r>
              <a:rPr lang="en-US" dirty="0">
                <a:latin typeface="Acumin Pro" panose="020B0504020202020204"/>
              </a:rPr>
              <a:t>Interest (i.e., different decision-making processes and ways of being)</a:t>
            </a:r>
            <a:endParaRPr lang="en-US" sz="1100" dirty="0">
              <a:latin typeface="Acumin Pro" panose="020B0504020202020204"/>
            </a:endParaRPr>
          </a:p>
        </p:txBody>
      </p:sp>
    </p:spTree>
    <p:extLst>
      <p:ext uri="{BB962C8B-B14F-4D97-AF65-F5344CB8AC3E}">
        <p14:creationId xmlns:p14="http://schemas.microsoft.com/office/powerpoint/2010/main" val="4151018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4732</TotalTime>
  <Words>3080</Words>
  <Application>Microsoft Office PowerPoint</Application>
  <PresentationFormat>Widescreen</PresentationFormat>
  <Paragraphs>199</Paragraphs>
  <Slides>24</Slides>
  <Notes>20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Acumin Pro</vt: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Alexandra E</dc:creator>
  <cp:lastModifiedBy>Patton, Kelsey Elizabeth</cp:lastModifiedBy>
  <cp:revision>182</cp:revision>
  <dcterms:created xsi:type="dcterms:W3CDTF">2018-08-27T14:09:00Z</dcterms:created>
  <dcterms:modified xsi:type="dcterms:W3CDTF">2022-08-22T14:46:56Z</dcterms:modified>
</cp:coreProperties>
</file>